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sldIdLst>
    <p:sldId id="257" r:id="rId6"/>
    <p:sldId id="261" r:id="rId7"/>
    <p:sldId id="263" r:id="rId8"/>
    <p:sldId id="265" r:id="rId9"/>
    <p:sldId id="262" r:id="rId10"/>
    <p:sldId id="267" r:id="rId11"/>
    <p:sldId id="266" r:id="rId12"/>
    <p:sldId id="258" r:id="rId13"/>
    <p:sldId id="268" r:id="rId14"/>
    <p:sldId id="275" r:id="rId15"/>
    <p:sldId id="276" r:id="rId16"/>
    <p:sldId id="277" r:id="rId17"/>
    <p:sldId id="278" r:id="rId18"/>
    <p:sldId id="264" r:id="rId19"/>
    <p:sldId id="274" r:id="rId20"/>
    <p:sldId id="269" r:id="rId21"/>
    <p:sldId id="270" r:id="rId22"/>
    <p:sldId id="271" r:id="rId23"/>
    <p:sldId id="273" r:id="rId24"/>
  </p:sldIdLst>
  <p:sldSz cx="12192000" cy="6858000"/>
  <p:notesSz cx="6858000" cy="9144000"/>
  <p:embeddedFontLst>
    <p:embeddedFont>
      <p:font typeface="Open Sans" panose="020B0604020202020204" charset="0"/>
      <p:regular r:id="rId25"/>
      <p:bold r:id="rId26"/>
      <p:italic r:id="rId27"/>
      <p:boldItalic r:id="rId28"/>
    </p:embeddedFont>
    <p:embeddedFont>
      <p:font typeface="Microsoft YaHei" panose="020B0503020204020204" pitchFamily="34" charset="-122"/>
      <p:regular r:id="rId29"/>
      <p:bold r:id="rId30"/>
    </p:embeddedFont>
    <p:embeddedFont>
      <p:font typeface="Calibri" panose="020F0502020204030204" pitchFamily="34" charset="0"/>
      <p:regular r:id="rId31"/>
      <p:bold r:id="rId32"/>
      <p:italic r:id="rId33"/>
      <p:boldItalic r:id="rId34"/>
    </p:embeddedFont>
    <p:embeddedFont>
      <p:font typeface="Segoe UI" panose="020B0502040204020203" pitchFamily="34" charset="0"/>
      <p:regular r:id="rId35"/>
      <p:bold r:id="rId36"/>
      <p:italic r:id="rId37"/>
      <p:boldItalic r:id="rId38"/>
    </p:embeddedFont>
    <p:embeddedFont>
      <p:font typeface="Proxima Nova Black" panose="020B0604020202020204" charset="0"/>
      <p:bold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92" autoAdjust="0"/>
    <p:restoredTop sz="86957" autoAdjust="0"/>
  </p:normalViewPr>
  <p:slideViewPr>
    <p:cSldViewPr snapToGrid="0">
      <p:cViewPr varScale="1">
        <p:scale>
          <a:sx n="76" d="100"/>
          <a:sy n="76" d="100"/>
        </p:scale>
        <p:origin x="570" y="9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6.xml"/><Relationship Id="rId34" Type="http://schemas.openxmlformats.org/officeDocument/2006/relationships/font" Target="fonts/font10.fntdata"/><Relationship Id="rId42"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5.fntdata"/><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s>
</file>

<file path=ppt/media/image10.jpeg>
</file>

<file path=ppt/media/image11.png>
</file>

<file path=ppt/media/image2.jp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dirty="0" smtClean="0"/>
              <a:t>Click icon to add picture</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dirty="0" smtClean="0"/>
              <a:t>Click icon to add picture</a:t>
            </a:r>
            <a:endParaRPr lang="en-US" dirty="0"/>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dirty="0" smtClean="0"/>
              <a:t>Click icon to add picture</a:t>
            </a:r>
            <a:endParaRPr lang="en-US" dirty="0"/>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dirty="0" smtClean="0"/>
              <a:t>Click icon to add chart</a:t>
            </a:r>
            <a:endParaRPr lang="en-US" dirty="0"/>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dirty="0" smtClean="0"/>
              <a:t>Click icon to add chart</a:t>
            </a:r>
            <a:endParaRPr lang="en-US" dirty="0"/>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4242457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2667753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189386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70168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4196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86897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7487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Tree>
    <p:extLst>
      <p:ext uri="{BB962C8B-B14F-4D97-AF65-F5344CB8AC3E}">
        <p14:creationId xmlns:p14="http://schemas.microsoft.com/office/powerpoint/2010/main" val="11286899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dirty="0"/>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4278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55464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dirty="0"/>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59046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dirty="0"/>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dirty="0"/>
          </a:p>
        </p:txBody>
      </p:sp>
    </p:spTree>
    <p:extLst>
      <p:ext uri="{BB962C8B-B14F-4D97-AF65-F5344CB8AC3E}">
        <p14:creationId xmlns:p14="http://schemas.microsoft.com/office/powerpoint/2010/main" val="22989921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dirty="0"/>
          </a:p>
        </p:txBody>
      </p:sp>
    </p:spTree>
    <p:extLst>
      <p:ext uri="{BB962C8B-B14F-4D97-AF65-F5344CB8AC3E}">
        <p14:creationId xmlns:p14="http://schemas.microsoft.com/office/powerpoint/2010/main" val="131024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5463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dirty="0" smtClean="0"/>
              <a:t>Click icon to add picture</a:t>
            </a:r>
            <a:endParaRPr lang="en-US" dirty="0"/>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image" Target="../media/image3.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6"/>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6"/>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Proxima Nova Black" panose="02000506030000020004" pitchFamily="2" charset="0"/>
              </a:rPr>
              <a:t>ORM. JPA. LAYERED ARCHITECTURE</a:t>
            </a:r>
            <a:endParaRPr lang="en-US" dirty="0">
              <a:latin typeface="Proxima Nova Black" panose="02000506030000020004" pitchFamily="2" charset="0"/>
            </a:endParaRPr>
          </a:p>
        </p:txBody>
      </p:sp>
      <p:sp>
        <p:nvSpPr>
          <p:cNvPr id="3" name="Text Placeholder 2"/>
          <p:cNvSpPr>
            <a:spLocks noGrp="1"/>
          </p:cNvSpPr>
          <p:nvPr>
            <p:ph type="body" sz="quarter" idx="10"/>
          </p:nvPr>
        </p:nvSpPr>
        <p:spPr/>
        <p:txBody>
          <a:bodyPr/>
          <a:lstStyle/>
          <a:p>
            <a:r>
              <a:rPr lang="en-US" dirty="0" smtClean="0"/>
              <a:t>Volodymyr Paziuk</a:t>
            </a:r>
            <a:endParaRPr lang="en-US" dirty="0"/>
          </a:p>
        </p:txBody>
      </p:sp>
    </p:spTree>
    <p:extLst>
      <p:ext uri="{BB962C8B-B14F-4D97-AF65-F5344CB8AC3E}">
        <p14:creationId xmlns:p14="http://schemas.microsoft.com/office/powerpoint/2010/main" val="15527564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865632" y="390144"/>
            <a:ext cx="10640568" cy="511556"/>
          </a:xfrm>
        </p:spPr>
        <p:txBody>
          <a:bodyPr/>
          <a:lstStyle/>
          <a:p>
            <a:pPr>
              <a:spcBef>
                <a:spcPts val="600"/>
              </a:spcBef>
            </a:pPr>
            <a:r>
              <a:rPr lang="en-US" sz="2800" b="1" dirty="0" smtClean="0"/>
              <a:t>JPA Structure</a:t>
            </a:r>
            <a:endParaRPr lang="en-US" sz="2800" b="1" dirty="0"/>
          </a:p>
        </p:txBody>
      </p:sp>
      <p:sp>
        <p:nvSpPr>
          <p:cNvPr id="5" name="Text Box 2"/>
          <p:cNvSpPr txBox="1">
            <a:spLocks noChangeArrowheads="1"/>
          </p:cNvSpPr>
          <p:nvPr/>
        </p:nvSpPr>
        <p:spPr bwMode="auto">
          <a:xfrm>
            <a:off x="865632" y="1460500"/>
            <a:ext cx="9826752" cy="4419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5000" rIns="90000" bIns="45000"/>
          <a:lstStyle>
            <a:lvl1pPr marL="228600" indent="-220663">
              <a:tabLst>
                <a:tab pos="228600" algn="l"/>
                <a:tab pos="676275" algn="l"/>
                <a:tab pos="1125538" algn="l"/>
                <a:tab pos="1574800" algn="l"/>
                <a:tab pos="2024063" algn="l"/>
                <a:tab pos="2473325" algn="l"/>
                <a:tab pos="2922588" algn="l"/>
                <a:tab pos="3371850" algn="l"/>
                <a:tab pos="3821113" algn="l"/>
                <a:tab pos="4270375" algn="l"/>
                <a:tab pos="4719638" algn="l"/>
                <a:tab pos="5168900" algn="l"/>
                <a:tab pos="5618163" algn="l"/>
                <a:tab pos="6067425" algn="l"/>
                <a:tab pos="6516688" algn="l"/>
                <a:tab pos="6965950" algn="l"/>
                <a:tab pos="7415213" algn="l"/>
                <a:tab pos="7864475" algn="l"/>
                <a:tab pos="8313738" algn="l"/>
                <a:tab pos="8763000" algn="l"/>
                <a:tab pos="9212263" algn="l"/>
              </a:tabLst>
              <a:defRPr>
                <a:solidFill>
                  <a:srgbClr val="000000"/>
                </a:solidFill>
                <a:latin typeface="Arial" panose="020B0604020202020204" pitchFamily="34" charset="0"/>
                <a:ea typeface="Microsoft YaHei" panose="020B0503020204020204" pitchFamily="34" charset="-122"/>
              </a:defRPr>
            </a:lvl1pPr>
            <a:lvl2pPr>
              <a:tabLst>
                <a:tab pos="228600" algn="l"/>
                <a:tab pos="676275" algn="l"/>
                <a:tab pos="1125538" algn="l"/>
                <a:tab pos="1574800" algn="l"/>
                <a:tab pos="2024063" algn="l"/>
                <a:tab pos="2473325" algn="l"/>
                <a:tab pos="2922588" algn="l"/>
                <a:tab pos="3371850" algn="l"/>
                <a:tab pos="3821113" algn="l"/>
                <a:tab pos="4270375" algn="l"/>
                <a:tab pos="4719638" algn="l"/>
                <a:tab pos="5168900" algn="l"/>
                <a:tab pos="5618163" algn="l"/>
                <a:tab pos="6067425" algn="l"/>
                <a:tab pos="6516688" algn="l"/>
                <a:tab pos="6965950" algn="l"/>
                <a:tab pos="7415213" algn="l"/>
                <a:tab pos="7864475" algn="l"/>
                <a:tab pos="8313738" algn="l"/>
                <a:tab pos="8763000" algn="l"/>
                <a:tab pos="9212263" algn="l"/>
              </a:tabLst>
              <a:defRPr>
                <a:solidFill>
                  <a:srgbClr val="000000"/>
                </a:solidFill>
                <a:latin typeface="Arial" panose="020B0604020202020204" pitchFamily="34" charset="0"/>
                <a:ea typeface="Microsoft YaHei" panose="020B0503020204020204" pitchFamily="34" charset="-122"/>
              </a:defRPr>
            </a:lvl2pPr>
            <a:lvl3pPr>
              <a:tabLst>
                <a:tab pos="228600" algn="l"/>
                <a:tab pos="676275" algn="l"/>
                <a:tab pos="1125538" algn="l"/>
                <a:tab pos="1574800" algn="l"/>
                <a:tab pos="2024063" algn="l"/>
                <a:tab pos="2473325" algn="l"/>
                <a:tab pos="2922588" algn="l"/>
                <a:tab pos="3371850" algn="l"/>
                <a:tab pos="3821113" algn="l"/>
                <a:tab pos="4270375" algn="l"/>
                <a:tab pos="4719638" algn="l"/>
                <a:tab pos="5168900" algn="l"/>
                <a:tab pos="5618163" algn="l"/>
                <a:tab pos="6067425" algn="l"/>
                <a:tab pos="6516688" algn="l"/>
                <a:tab pos="6965950" algn="l"/>
                <a:tab pos="7415213" algn="l"/>
                <a:tab pos="7864475" algn="l"/>
                <a:tab pos="8313738" algn="l"/>
                <a:tab pos="8763000" algn="l"/>
                <a:tab pos="9212263" algn="l"/>
              </a:tabLst>
              <a:defRPr>
                <a:solidFill>
                  <a:srgbClr val="000000"/>
                </a:solidFill>
                <a:latin typeface="Arial" panose="020B0604020202020204" pitchFamily="34" charset="0"/>
                <a:ea typeface="Microsoft YaHei" panose="020B0503020204020204" pitchFamily="34" charset="-122"/>
              </a:defRPr>
            </a:lvl3pPr>
            <a:lvl4pPr>
              <a:tabLst>
                <a:tab pos="228600" algn="l"/>
                <a:tab pos="676275" algn="l"/>
                <a:tab pos="1125538" algn="l"/>
                <a:tab pos="1574800" algn="l"/>
                <a:tab pos="2024063" algn="l"/>
                <a:tab pos="2473325" algn="l"/>
                <a:tab pos="2922588" algn="l"/>
                <a:tab pos="3371850" algn="l"/>
                <a:tab pos="3821113" algn="l"/>
                <a:tab pos="4270375" algn="l"/>
                <a:tab pos="4719638" algn="l"/>
                <a:tab pos="5168900" algn="l"/>
                <a:tab pos="5618163" algn="l"/>
                <a:tab pos="6067425" algn="l"/>
                <a:tab pos="6516688" algn="l"/>
                <a:tab pos="6965950" algn="l"/>
                <a:tab pos="7415213" algn="l"/>
                <a:tab pos="7864475" algn="l"/>
                <a:tab pos="8313738" algn="l"/>
                <a:tab pos="8763000" algn="l"/>
                <a:tab pos="9212263" algn="l"/>
              </a:tabLst>
              <a:defRPr>
                <a:solidFill>
                  <a:srgbClr val="000000"/>
                </a:solidFill>
                <a:latin typeface="Arial" panose="020B0604020202020204" pitchFamily="34" charset="0"/>
                <a:ea typeface="Microsoft YaHei" panose="020B0503020204020204" pitchFamily="34" charset="-122"/>
              </a:defRPr>
            </a:lvl4pPr>
            <a:lvl5pPr>
              <a:tabLst>
                <a:tab pos="228600" algn="l"/>
                <a:tab pos="676275" algn="l"/>
                <a:tab pos="1125538" algn="l"/>
                <a:tab pos="1574800" algn="l"/>
                <a:tab pos="2024063" algn="l"/>
                <a:tab pos="2473325" algn="l"/>
                <a:tab pos="2922588" algn="l"/>
                <a:tab pos="3371850" algn="l"/>
                <a:tab pos="3821113" algn="l"/>
                <a:tab pos="4270375" algn="l"/>
                <a:tab pos="4719638" algn="l"/>
                <a:tab pos="5168900" algn="l"/>
                <a:tab pos="5618163" algn="l"/>
                <a:tab pos="6067425" algn="l"/>
                <a:tab pos="6516688" algn="l"/>
                <a:tab pos="6965950" algn="l"/>
                <a:tab pos="7415213" algn="l"/>
                <a:tab pos="7864475" algn="l"/>
                <a:tab pos="8313738" algn="l"/>
                <a:tab pos="8763000" algn="l"/>
                <a:tab pos="9212263" algn="l"/>
              </a:tabLst>
              <a:defRPr>
                <a:solidFill>
                  <a:srgbClr val="000000"/>
                </a:solidFill>
                <a:latin typeface="Arial" panose="020B0604020202020204" pitchFamily="34" charset="0"/>
                <a:ea typeface="Microsoft YaHei" panose="020B0503020204020204" pitchFamily="34" charset="-122"/>
              </a:defRPr>
            </a:lvl5pPr>
            <a:lvl6pPr marL="25146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76275" algn="l"/>
                <a:tab pos="1125538" algn="l"/>
                <a:tab pos="1574800" algn="l"/>
                <a:tab pos="2024063" algn="l"/>
                <a:tab pos="2473325" algn="l"/>
                <a:tab pos="2922588" algn="l"/>
                <a:tab pos="3371850" algn="l"/>
                <a:tab pos="3821113" algn="l"/>
                <a:tab pos="4270375" algn="l"/>
                <a:tab pos="4719638" algn="l"/>
                <a:tab pos="5168900" algn="l"/>
                <a:tab pos="5618163" algn="l"/>
                <a:tab pos="6067425" algn="l"/>
                <a:tab pos="6516688" algn="l"/>
                <a:tab pos="6965950" algn="l"/>
                <a:tab pos="7415213" algn="l"/>
                <a:tab pos="7864475" algn="l"/>
                <a:tab pos="8313738" algn="l"/>
                <a:tab pos="8763000" algn="l"/>
                <a:tab pos="9212263" algn="l"/>
              </a:tabLst>
              <a:defRPr>
                <a:solidFill>
                  <a:srgbClr val="000000"/>
                </a:solidFill>
                <a:latin typeface="Arial" panose="020B0604020202020204" pitchFamily="34" charset="0"/>
                <a:ea typeface="Microsoft YaHei" panose="020B0503020204020204" pitchFamily="34" charset="-122"/>
              </a:defRPr>
            </a:lvl6pPr>
            <a:lvl7pPr marL="29718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76275" algn="l"/>
                <a:tab pos="1125538" algn="l"/>
                <a:tab pos="1574800" algn="l"/>
                <a:tab pos="2024063" algn="l"/>
                <a:tab pos="2473325" algn="l"/>
                <a:tab pos="2922588" algn="l"/>
                <a:tab pos="3371850" algn="l"/>
                <a:tab pos="3821113" algn="l"/>
                <a:tab pos="4270375" algn="l"/>
                <a:tab pos="4719638" algn="l"/>
                <a:tab pos="5168900" algn="l"/>
                <a:tab pos="5618163" algn="l"/>
                <a:tab pos="6067425" algn="l"/>
                <a:tab pos="6516688" algn="l"/>
                <a:tab pos="6965950" algn="l"/>
                <a:tab pos="7415213" algn="l"/>
                <a:tab pos="7864475" algn="l"/>
                <a:tab pos="8313738" algn="l"/>
                <a:tab pos="8763000" algn="l"/>
                <a:tab pos="9212263" algn="l"/>
              </a:tabLst>
              <a:defRPr>
                <a:solidFill>
                  <a:srgbClr val="000000"/>
                </a:solidFill>
                <a:latin typeface="Arial" panose="020B0604020202020204" pitchFamily="34" charset="0"/>
                <a:ea typeface="Microsoft YaHei" panose="020B0503020204020204" pitchFamily="34" charset="-122"/>
              </a:defRPr>
            </a:lvl7pPr>
            <a:lvl8pPr marL="34290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76275" algn="l"/>
                <a:tab pos="1125538" algn="l"/>
                <a:tab pos="1574800" algn="l"/>
                <a:tab pos="2024063" algn="l"/>
                <a:tab pos="2473325" algn="l"/>
                <a:tab pos="2922588" algn="l"/>
                <a:tab pos="3371850" algn="l"/>
                <a:tab pos="3821113" algn="l"/>
                <a:tab pos="4270375" algn="l"/>
                <a:tab pos="4719638" algn="l"/>
                <a:tab pos="5168900" algn="l"/>
                <a:tab pos="5618163" algn="l"/>
                <a:tab pos="6067425" algn="l"/>
                <a:tab pos="6516688" algn="l"/>
                <a:tab pos="6965950" algn="l"/>
                <a:tab pos="7415213" algn="l"/>
                <a:tab pos="7864475" algn="l"/>
                <a:tab pos="8313738" algn="l"/>
                <a:tab pos="8763000" algn="l"/>
                <a:tab pos="9212263" algn="l"/>
              </a:tabLst>
              <a:defRPr>
                <a:solidFill>
                  <a:srgbClr val="000000"/>
                </a:solidFill>
                <a:latin typeface="Arial" panose="020B0604020202020204" pitchFamily="34" charset="0"/>
                <a:ea typeface="Microsoft YaHei" panose="020B0503020204020204" pitchFamily="34" charset="-122"/>
              </a:defRPr>
            </a:lvl8pPr>
            <a:lvl9pPr marL="38862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28600" algn="l"/>
                <a:tab pos="676275" algn="l"/>
                <a:tab pos="1125538" algn="l"/>
                <a:tab pos="1574800" algn="l"/>
                <a:tab pos="2024063" algn="l"/>
                <a:tab pos="2473325" algn="l"/>
                <a:tab pos="2922588" algn="l"/>
                <a:tab pos="3371850" algn="l"/>
                <a:tab pos="3821113" algn="l"/>
                <a:tab pos="4270375" algn="l"/>
                <a:tab pos="4719638" algn="l"/>
                <a:tab pos="5168900" algn="l"/>
                <a:tab pos="5618163" algn="l"/>
                <a:tab pos="6067425" algn="l"/>
                <a:tab pos="6516688" algn="l"/>
                <a:tab pos="6965950" algn="l"/>
                <a:tab pos="7415213" algn="l"/>
                <a:tab pos="7864475" algn="l"/>
                <a:tab pos="8313738" algn="l"/>
                <a:tab pos="8763000" algn="l"/>
                <a:tab pos="9212263" algn="l"/>
              </a:tabLst>
              <a:defRPr>
                <a:solidFill>
                  <a:srgbClr val="000000"/>
                </a:solidFill>
                <a:latin typeface="Arial" panose="020B0604020202020204" pitchFamily="34" charset="0"/>
                <a:ea typeface="Microsoft YaHei" panose="020B0503020204020204" pitchFamily="34" charset="-122"/>
              </a:defRPr>
            </a:lvl9pPr>
          </a:lstStyle>
          <a:p>
            <a:pPr hangingPunct="1">
              <a:lnSpc>
                <a:spcPct val="100000"/>
              </a:lnSpc>
              <a:spcBef>
                <a:spcPts val="638"/>
              </a:spcBef>
              <a:spcAft>
                <a:spcPts val="1425"/>
              </a:spcAft>
              <a:buClrTx/>
              <a:buFontTx/>
              <a:buNone/>
            </a:pPr>
            <a:r>
              <a:rPr lang="en-US" altLang="uk-UA" sz="2200" dirty="0">
                <a:latin typeface="Segoe UI" panose="020B0502040204020203" pitchFamily="34" charset="0"/>
              </a:rPr>
              <a:t>JPA consists of three main points: </a:t>
            </a:r>
          </a:p>
          <a:p>
            <a:pPr marL="1587" indent="0" hangingPunct="1">
              <a:lnSpc>
                <a:spcPct val="100000"/>
              </a:lnSpc>
              <a:spcBef>
                <a:spcPts val="638"/>
              </a:spcBef>
              <a:spcAft>
                <a:spcPts val="1425"/>
              </a:spcAft>
              <a:buClr>
                <a:srgbClr val="32469A"/>
              </a:buClr>
            </a:pPr>
            <a:r>
              <a:rPr lang="en-US" altLang="uk-UA" sz="2200" b="1" dirty="0">
                <a:latin typeface="Segoe UI" panose="020B0502040204020203" pitchFamily="34" charset="0"/>
              </a:rPr>
              <a:t>API</a:t>
            </a:r>
            <a:r>
              <a:rPr lang="en-US" altLang="uk-UA" sz="2200" dirty="0">
                <a:latin typeface="Segoe UI" panose="020B0502040204020203" pitchFamily="34" charset="0"/>
              </a:rPr>
              <a:t> – interfaces in the package </a:t>
            </a:r>
            <a:r>
              <a:rPr lang="en-US" altLang="uk-UA" sz="2200" dirty="0" err="1">
                <a:latin typeface="Segoe UI" panose="020B0502040204020203" pitchFamily="34" charset="0"/>
              </a:rPr>
              <a:t>javax.persistance</a:t>
            </a:r>
            <a:r>
              <a:rPr lang="en-US" altLang="uk-UA" sz="2200" dirty="0">
                <a:latin typeface="Segoe UI" panose="020B0502040204020203" pitchFamily="34" charset="0"/>
              </a:rPr>
              <a:t/>
            </a:r>
            <a:br>
              <a:rPr lang="en-US" altLang="uk-UA" sz="2200" dirty="0">
                <a:latin typeface="Segoe UI" panose="020B0502040204020203" pitchFamily="34" charset="0"/>
              </a:rPr>
            </a:br>
            <a:r>
              <a:rPr lang="en-US" altLang="uk-UA" sz="2200" dirty="0">
                <a:latin typeface="Segoe UI" panose="020B0502040204020203" pitchFamily="34" charset="0"/>
              </a:rPr>
              <a:t>Set of interfaces that allow you to collaborate with ORM provider. </a:t>
            </a:r>
          </a:p>
          <a:p>
            <a:pPr marL="1587" indent="0" hangingPunct="1">
              <a:lnSpc>
                <a:spcPct val="100000"/>
              </a:lnSpc>
              <a:spcBef>
                <a:spcPts val="638"/>
              </a:spcBef>
              <a:spcAft>
                <a:spcPts val="1425"/>
              </a:spcAft>
              <a:buClr>
                <a:srgbClr val="32469A"/>
              </a:buClr>
            </a:pPr>
            <a:r>
              <a:rPr lang="en-US" altLang="uk-UA" sz="2200" b="1" dirty="0">
                <a:latin typeface="Segoe UI" panose="020B0502040204020203" pitchFamily="34" charset="0"/>
              </a:rPr>
              <a:t>JPQL</a:t>
            </a:r>
            <a:r>
              <a:rPr lang="en-US" altLang="uk-UA" sz="2200" dirty="0">
                <a:latin typeface="Segoe UI" panose="020B0502040204020203" pitchFamily="34" charset="0"/>
              </a:rPr>
              <a:t> – object query language. Very similar to SQL, but the requests are to objects. </a:t>
            </a:r>
          </a:p>
          <a:p>
            <a:pPr marL="1587" indent="0" hangingPunct="1">
              <a:lnSpc>
                <a:spcPct val="100000"/>
              </a:lnSpc>
              <a:spcBef>
                <a:spcPts val="638"/>
              </a:spcBef>
              <a:spcAft>
                <a:spcPts val="1425"/>
              </a:spcAft>
              <a:buClr>
                <a:srgbClr val="32469A"/>
              </a:buClr>
            </a:pPr>
            <a:r>
              <a:rPr lang="en-US" altLang="uk-UA" sz="2200" b="1" dirty="0">
                <a:latin typeface="Segoe UI" panose="020B0502040204020203" pitchFamily="34" charset="0"/>
              </a:rPr>
              <a:t>Metadata</a:t>
            </a:r>
            <a:r>
              <a:rPr lang="en-US" altLang="uk-UA" sz="2200" dirty="0">
                <a:latin typeface="Segoe UI" panose="020B0502040204020203" pitchFamily="34" charset="0"/>
              </a:rPr>
              <a:t> – annotations on objects.</a:t>
            </a:r>
            <a:br>
              <a:rPr lang="en-US" altLang="uk-UA" sz="2200" dirty="0">
                <a:latin typeface="Segoe UI" panose="020B0502040204020203" pitchFamily="34" charset="0"/>
              </a:rPr>
            </a:br>
            <a:r>
              <a:rPr lang="en-US" altLang="uk-UA" sz="2200" dirty="0">
                <a:latin typeface="Segoe UI" panose="020B0502040204020203" pitchFamily="34" charset="0"/>
              </a:rPr>
              <a:t>Set annotations, which helps us to describe metadata display. Then JPA already knows what to which table you want to save. Metadata can be described in two ways: XML file or through annotations.</a:t>
            </a:r>
          </a:p>
          <a:p>
            <a:pPr hangingPunct="1">
              <a:lnSpc>
                <a:spcPct val="100000"/>
              </a:lnSpc>
              <a:spcBef>
                <a:spcPts val="638"/>
              </a:spcBef>
              <a:spcAft>
                <a:spcPts val="1425"/>
              </a:spcAft>
              <a:buClrTx/>
              <a:buFontTx/>
              <a:buNone/>
            </a:pPr>
            <a:endParaRPr lang="en-US" altLang="uk-UA" sz="2200" dirty="0">
              <a:latin typeface="Segoe UI" panose="020B0502040204020203" pitchFamily="34" charset="0"/>
            </a:endParaRPr>
          </a:p>
        </p:txBody>
      </p:sp>
    </p:spTree>
    <p:extLst>
      <p:ext uri="{BB962C8B-B14F-4D97-AF65-F5344CB8AC3E}">
        <p14:creationId xmlns:p14="http://schemas.microsoft.com/office/powerpoint/2010/main" val="23571099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865632" y="390144"/>
            <a:ext cx="10640568" cy="511556"/>
          </a:xfrm>
        </p:spPr>
        <p:txBody>
          <a:bodyPr/>
          <a:lstStyle/>
          <a:p>
            <a:pPr>
              <a:spcBef>
                <a:spcPts val="600"/>
              </a:spcBef>
            </a:pPr>
            <a:r>
              <a:rPr lang="en-US" sz="2800" b="1" dirty="0" smtClean="0"/>
              <a:t>JPA Interfaces</a:t>
            </a:r>
            <a:endParaRPr lang="en-US" sz="2800" b="1" dirty="0"/>
          </a:p>
        </p:txBody>
      </p:sp>
      <p:sp>
        <p:nvSpPr>
          <p:cNvPr id="4" name="Text Box 2"/>
          <p:cNvSpPr txBox="1">
            <a:spLocks noChangeArrowheads="1"/>
          </p:cNvSpPr>
          <p:nvPr/>
        </p:nvSpPr>
        <p:spPr bwMode="auto">
          <a:xfrm>
            <a:off x="865632" y="1057275"/>
            <a:ext cx="9790176" cy="4419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5000" rIns="90000" bIns="45000"/>
          <a:lstStyle>
            <a:lvl1pPr marL="214313" indent="-214313">
              <a:tabLst>
                <a:tab pos="214313" algn="l"/>
                <a:tab pos="661988" algn="l"/>
                <a:tab pos="1111250" algn="l"/>
                <a:tab pos="1560513" algn="l"/>
                <a:tab pos="2009775" algn="l"/>
                <a:tab pos="2459038" algn="l"/>
                <a:tab pos="2908300" algn="l"/>
                <a:tab pos="3357563" algn="l"/>
                <a:tab pos="3806825" algn="l"/>
                <a:tab pos="4256088" algn="l"/>
                <a:tab pos="4705350" algn="l"/>
                <a:tab pos="5154613" algn="l"/>
                <a:tab pos="5603875" algn="l"/>
                <a:tab pos="6053138" algn="l"/>
                <a:tab pos="6502400" algn="l"/>
                <a:tab pos="6951663" algn="l"/>
                <a:tab pos="7400925" algn="l"/>
                <a:tab pos="7850188" algn="l"/>
                <a:tab pos="8299450" algn="l"/>
                <a:tab pos="8748713" algn="l"/>
                <a:tab pos="9197975" algn="l"/>
              </a:tabLst>
              <a:defRPr>
                <a:solidFill>
                  <a:srgbClr val="000000"/>
                </a:solidFill>
                <a:latin typeface="Arial" panose="020B0604020202020204" pitchFamily="34" charset="0"/>
                <a:ea typeface="Microsoft YaHei" panose="020B0503020204020204" pitchFamily="34" charset="-122"/>
              </a:defRPr>
            </a:lvl1pPr>
            <a:lvl2pPr>
              <a:tabLst>
                <a:tab pos="214313" algn="l"/>
                <a:tab pos="661988" algn="l"/>
                <a:tab pos="1111250" algn="l"/>
                <a:tab pos="1560513" algn="l"/>
                <a:tab pos="2009775" algn="l"/>
                <a:tab pos="2459038" algn="l"/>
                <a:tab pos="2908300" algn="l"/>
                <a:tab pos="3357563" algn="l"/>
                <a:tab pos="3806825" algn="l"/>
                <a:tab pos="4256088" algn="l"/>
                <a:tab pos="4705350" algn="l"/>
                <a:tab pos="5154613" algn="l"/>
                <a:tab pos="5603875" algn="l"/>
                <a:tab pos="6053138" algn="l"/>
                <a:tab pos="6502400" algn="l"/>
                <a:tab pos="6951663" algn="l"/>
                <a:tab pos="7400925" algn="l"/>
                <a:tab pos="7850188" algn="l"/>
                <a:tab pos="8299450" algn="l"/>
                <a:tab pos="8748713" algn="l"/>
                <a:tab pos="9197975" algn="l"/>
              </a:tabLst>
              <a:defRPr>
                <a:solidFill>
                  <a:srgbClr val="000000"/>
                </a:solidFill>
                <a:latin typeface="Arial" panose="020B0604020202020204" pitchFamily="34" charset="0"/>
                <a:ea typeface="Microsoft YaHei" panose="020B0503020204020204" pitchFamily="34" charset="-122"/>
              </a:defRPr>
            </a:lvl2pPr>
            <a:lvl3pPr>
              <a:tabLst>
                <a:tab pos="214313" algn="l"/>
                <a:tab pos="661988" algn="l"/>
                <a:tab pos="1111250" algn="l"/>
                <a:tab pos="1560513" algn="l"/>
                <a:tab pos="2009775" algn="l"/>
                <a:tab pos="2459038" algn="l"/>
                <a:tab pos="2908300" algn="l"/>
                <a:tab pos="3357563" algn="l"/>
                <a:tab pos="3806825" algn="l"/>
                <a:tab pos="4256088" algn="l"/>
                <a:tab pos="4705350" algn="l"/>
                <a:tab pos="5154613" algn="l"/>
                <a:tab pos="5603875" algn="l"/>
                <a:tab pos="6053138" algn="l"/>
                <a:tab pos="6502400" algn="l"/>
                <a:tab pos="6951663" algn="l"/>
                <a:tab pos="7400925" algn="l"/>
                <a:tab pos="7850188" algn="l"/>
                <a:tab pos="8299450" algn="l"/>
                <a:tab pos="8748713" algn="l"/>
                <a:tab pos="9197975" algn="l"/>
              </a:tabLst>
              <a:defRPr>
                <a:solidFill>
                  <a:srgbClr val="000000"/>
                </a:solidFill>
                <a:latin typeface="Arial" panose="020B0604020202020204" pitchFamily="34" charset="0"/>
                <a:ea typeface="Microsoft YaHei" panose="020B0503020204020204" pitchFamily="34" charset="-122"/>
              </a:defRPr>
            </a:lvl3pPr>
            <a:lvl4pPr>
              <a:tabLst>
                <a:tab pos="214313" algn="l"/>
                <a:tab pos="661988" algn="l"/>
                <a:tab pos="1111250" algn="l"/>
                <a:tab pos="1560513" algn="l"/>
                <a:tab pos="2009775" algn="l"/>
                <a:tab pos="2459038" algn="l"/>
                <a:tab pos="2908300" algn="l"/>
                <a:tab pos="3357563" algn="l"/>
                <a:tab pos="3806825" algn="l"/>
                <a:tab pos="4256088" algn="l"/>
                <a:tab pos="4705350" algn="l"/>
                <a:tab pos="5154613" algn="l"/>
                <a:tab pos="5603875" algn="l"/>
                <a:tab pos="6053138" algn="l"/>
                <a:tab pos="6502400" algn="l"/>
                <a:tab pos="6951663" algn="l"/>
                <a:tab pos="7400925" algn="l"/>
                <a:tab pos="7850188" algn="l"/>
                <a:tab pos="8299450" algn="l"/>
                <a:tab pos="8748713" algn="l"/>
                <a:tab pos="9197975" algn="l"/>
              </a:tabLst>
              <a:defRPr>
                <a:solidFill>
                  <a:srgbClr val="000000"/>
                </a:solidFill>
                <a:latin typeface="Arial" panose="020B0604020202020204" pitchFamily="34" charset="0"/>
                <a:ea typeface="Microsoft YaHei" panose="020B0503020204020204" pitchFamily="34" charset="-122"/>
              </a:defRPr>
            </a:lvl4pPr>
            <a:lvl5pPr>
              <a:tabLst>
                <a:tab pos="214313" algn="l"/>
                <a:tab pos="661988" algn="l"/>
                <a:tab pos="1111250" algn="l"/>
                <a:tab pos="1560513" algn="l"/>
                <a:tab pos="2009775" algn="l"/>
                <a:tab pos="2459038" algn="l"/>
                <a:tab pos="2908300" algn="l"/>
                <a:tab pos="3357563" algn="l"/>
                <a:tab pos="3806825" algn="l"/>
                <a:tab pos="4256088" algn="l"/>
                <a:tab pos="4705350" algn="l"/>
                <a:tab pos="5154613" algn="l"/>
                <a:tab pos="5603875" algn="l"/>
                <a:tab pos="6053138" algn="l"/>
                <a:tab pos="6502400" algn="l"/>
                <a:tab pos="6951663" algn="l"/>
                <a:tab pos="7400925" algn="l"/>
                <a:tab pos="7850188" algn="l"/>
                <a:tab pos="8299450" algn="l"/>
                <a:tab pos="8748713" algn="l"/>
                <a:tab pos="9197975" algn="l"/>
              </a:tabLst>
              <a:defRPr>
                <a:solidFill>
                  <a:srgbClr val="000000"/>
                </a:solidFill>
                <a:latin typeface="Arial" panose="020B0604020202020204" pitchFamily="34" charset="0"/>
                <a:ea typeface="Microsoft YaHei" panose="020B0503020204020204" pitchFamily="34" charset="-122"/>
              </a:defRPr>
            </a:lvl5pPr>
            <a:lvl6pPr marL="25146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14313" algn="l"/>
                <a:tab pos="661988" algn="l"/>
                <a:tab pos="1111250" algn="l"/>
                <a:tab pos="1560513" algn="l"/>
                <a:tab pos="2009775" algn="l"/>
                <a:tab pos="2459038" algn="l"/>
                <a:tab pos="2908300" algn="l"/>
                <a:tab pos="3357563" algn="l"/>
                <a:tab pos="3806825" algn="l"/>
                <a:tab pos="4256088" algn="l"/>
                <a:tab pos="4705350" algn="l"/>
                <a:tab pos="5154613" algn="l"/>
                <a:tab pos="5603875" algn="l"/>
                <a:tab pos="6053138" algn="l"/>
                <a:tab pos="6502400" algn="l"/>
                <a:tab pos="6951663" algn="l"/>
                <a:tab pos="7400925" algn="l"/>
                <a:tab pos="7850188" algn="l"/>
                <a:tab pos="8299450" algn="l"/>
                <a:tab pos="8748713" algn="l"/>
                <a:tab pos="9197975" algn="l"/>
              </a:tabLst>
              <a:defRPr>
                <a:solidFill>
                  <a:srgbClr val="000000"/>
                </a:solidFill>
                <a:latin typeface="Arial" panose="020B0604020202020204" pitchFamily="34" charset="0"/>
                <a:ea typeface="Microsoft YaHei" panose="020B0503020204020204" pitchFamily="34" charset="-122"/>
              </a:defRPr>
            </a:lvl6pPr>
            <a:lvl7pPr marL="29718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14313" algn="l"/>
                <a:tab pos="661988" algn="l"/>
                <a:tab pos="1111250" algn="l"/>
                <a:tab pos="1560513" algn="l"/>
                <a:tab pos="2009775" algn="l"/>
                <a:tab pos="2459038" algn="l"/>
                <a:tab pos="2908300" algn="l"/>
                <a:tab pos="3357563" algn="l"/>
                <a:tab pos="3806825" algn="l"/>
                <a:tab pos="4256088" algn="l"/>
                <a:tab pos="4705350" algn="l"/>
                <a:tab pos="5154613" algn="l"/>
                <a:tab pos="5603875" algn="l"/>
                <a:tab pos="6053138" algn="l"/>
                <a:tab pos="6502400" algn="l"/>
                <a:tab pos="6951663" algn="l"/>
                <a:tab pos="7400925" algn="l"/>
                <a:tab pos="7850188" algn="l"/>
                <a:tab pos="8299450" algn="l"/>
                <a:tab pos="8748713" algn="l"/>
                <a:tab pos="9197975" algn="l"/>
              </a:tabLst>
              <a:defRPr>
                <a:solidFill>
                  <a:srgbClr val="000000"/>
                </a:solidFill>
                <a:latin typeface="Arial" panose="020B0604020202020204" pitchFamily="34" charset="0"/>
                <a:ea typeface="Microsoft YaHei" panose="020B0503020204020204" pitchFamily="34" charset="-122"/>
              </a:defRPr>
            </a:lvl7pPr>
            <a:lvl8pPr marL="34290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14313" algn="l"/>
                <a:tab pos="661988" algn="l"/>
                <a:tab pos="1111250" algn="l"/>
                <a:tab pos="1560513" algn="l"/>
                <a:tab pos="2009775" algn="l"/>
                <a:tab pos="2459038" algn="l"/>
                <a:tab pos="2908300" algn="l"/>
                <a:tab pos="3357563" algn="l"/>
                <a:tab pos="3806825" algn="l"/>
                <a:tab pos="4256088" algn="l"/>
                <a:tab pos="4705350" algn="l"/>
                <a:tab pos="5154613" algn="l"/>
                <a:tab pos="5603875" algn="l"/>
                <a:tab pos="6053138" algn="l"/>
                <a:tab pos="6502400" algn="l"/>
                <a:tab pos="6951663" algn="l"/>
                <a:tab pos="7400925" algn="l"/>
                <a:tab pos="7850188" algn="l"/>
                <a:tab pos="8299450" algn="l"/>
                <a:tab pos="8748713" algn="l"/>
                <a:tab pos="9197975" algn="l"/>
              </a:tabLst>
              <a:defRPr>
                <a:solidFill>
                  <a:srgbClr val="000000"/>
                </a:solidFill>
                <a:latin typeface="Arial" panose="020B0604020202020204" pitchFamily="34" charset="0"/>
                <a:ea typeface="Microsoft YaHei" panose="020B0503020204020204" pitchFamily="34" charset="-122"/>
              </a:defRPr>
            </a:lvl8pPr>
            <a:lvl9pPr marL="38862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14313" algn="l"/>
                <a:tab pos="661988" algn="l"/>
                <a:tab pos="1111250" algn="l"/>
                <a:tab pos="1560513" algn="l"/>
                <a:tab pos="2009775" algn="l"/>
                <a:tab pos="2459038" algn="l"/>
                <a:tab pos="2908300" algn="l"/>
                <a:tab pos="3357563" algn="l"/>
                <a:tab pos="3806825" algn="l"/>
                <a:tab pos="4256088" algn="l"/>
                <a:tab pos="4705350" algn="l"/>
                <a:tab pos="5154613" algn="l"/>
                <a:tab pos="5603875" algn="l"/>
                <a:tab pos="6053138" algn="l"/>
                <a:tab pos="6502400" algn="l"/>
                <a:tab pos="6951663" algn="l"/>
                <a:tab pos="7400925" algn="l"/>
                <a:tab pos="7850188" algn="l"/>
                <a:tab pos="8299450" algn="l"/>
                <a:tab pos="8748713" algn="l"/>
                <a:tab pos="9197975" algn="l"/>
              </a:tabLst>
              <a:defRPr>
                <a:solidFill>
                  <a:srgbClr val="000000"/>
                </a:solidFill>
                <a:latin typeface="Arial" panose="020B0604020202020204" pitchFamily="34" charset="0"/>
                <a:ea typeface="Microsoft YaHei" panose="020B0503020204020204" pitchFamily="34" charset="-122"/>
              </a:defRPr>
            </a:lvl9pPr>
          </a:lstStyle>
          <a:p>
            <a:pPr marL="0" indent="0" hangingPunct="1">
              <a:lnSpc>
                <a:spcPct val="100000"/>
              </a:lnSpc>
              <a:spcBef>
                <a:spcPts val="338"/>
              </a:spcBef>
              <a:spcAft>
                <a:spcPts val="288"/>
              </a:spcAft>
              <a:buSzPct val="45000"/>
            </a:pPr>
            <a:r>
              <a:rPr lang="en-US" altLang="uk-UA" sz="2200" i="1" dirty="0" err="1">
                <a:latin typeface="Segoe UI" panose="020B0502040204020203" pitchFamily="34" charset="0"/>
              </a:rPr>
              <a:t>EntityManagerFactory</a:t>
            </a:r>
            <a:r>
              <a:rPr lang="en-US" altLang="uk-UA" sz="2200" dirty="0">
                <a:latin typeface="Segoe UI" panose="020B0502040204020203" pitchFamily="34" charset="0"/>
              </a:rPr>
              <a:t> - used to interact with the entity manager factory for the persistence unit;</a:t>
            </a:r>
          </a:p>
          <a:p>
            <a:pPr marL="0" indent="0" hangingPunct="1">
              <a:lnSpc>
                <a:spcPct val="100000"/>
              </a:lnSpc>
              <a:spcBef>
                <a:spcPts val="338"/>
              </a:spcBef>
              <a:spcAft>
                <a:spcPts val="288"/>
              </a:spcAft>
              <a:buSzPct val="45000"/>
            </a:pPr>
            <a:r>
              <a:rPr lang="en-US" altLang="uk-UA" sz="2200" i="1" dirty="0" err="1">
                <a:latin typeface="Segoe UI" panose="020B0502040204020203" pitchFamily="34" charset="0"/>
              </a:rPr>
              <a:t>EntityManager</a:t>
            </a:r>
            <a:r>
              <a:rPr lang="en-US" altLang="uk-UA" sz="2200" dirty="0">
                <a:latin typeface="Segoe UI" panose="020B0502040204020203" pitchFamily="34" charset="0"/>
              </a:rPr>
              <a:t> – used to interact with the persistence context (with the database session);</a:t>
            </a:r>
          </a:p>
          <a:p>
            <a:pPr marL="0" indent="0" hangingPunct="1">
              <a:lnSpc>
                <a:spcPct val="100000"/>
              </a:lnSpc>
              <a:spcBef>
                <a:spcPts val="338"/>
              </a:spcBef>
              <a:spcAft>
                <a:spcPts val="288"/>
              </a:spcAft>
              <a:buSzPct val="45000"/>
            </a:pPr>
            <a:r>
              <a:rPr lang="en-US" altLang="uk-UA" sz="2200" i="1" dirty="0" err="1">
                <a:latin typeface="Segoe UI" panose="020B0502040204020203" pitchFamily="34" charset="0"/>
              </a:rPr>
              <a:t>EntityTransaction</a:t>
            </a:r>
            <a:r>
              <a:rPr lang="en-US" altLang="uk-UA" sz="2200" dirty="0">
                <a:latin typeface="Segoe UI" panose="020B0502040204020203" pitchFamily="34" charset="0"/>
              </a:rPr>
              <a:t> - used to control </a:t>
            </a:r>
            <a:r>
              <a:rPr lang="en-US" altLang="uk-UA" sz="2200" dirty="0" smtClean="0">
                <a:latin typeface="Segoe UI" panose="020B0502040204020203" pitchFamily="34" charset="0"/>
              </a:rPr>
              <a:t>transactions </a:t>
            </a:r>
            <a:r>
              <a:rPr lang="en-US" altLang="uk-UA" sz="2200" dirty="0">
                <a:latin typeface="Segoe UI" panose="020B0502040204020203" pitchFamily="34" charset="0"/>
              </a:rPr>
              <a:t>on resource-local entity managers;</a:t>
            </a:r>
          </a:p>
          <a:p>
            <a:pPr marL="0" indent="0" hangingPunct="1">
              <a:lnSpc>
                <a:spcPct val="100000"/>
              </a:lnSpc>
              <a:spcBef>
                <a:spcPts val="338"/>
              </a:spcBef>
              <a:spcAft>
                <a:spcPts val="288"/>
              </a:spcAft>
              <a:buSzPct val="45000"/>
            </a:pPr>
            <a:r>
              <a:rPr lang="en-US" altLang="uk-UA" sz="2200" i="1" dirty="0">
                <a:latin typeface="Segoe UI" panose="020B0502040204020203" pitchFamily="34" charset="0"/>
              </a:rPr>
              <a:t>Query</a:t>
            </a:r>
            <a:r>
              <a:rPr lang="en-US" altLang="uk-UA" sz="2200" dirty="0">
                <a:latin typeface="Segoe UI" panose="020B0502040204020203" pitchFamily="34" charset="0"/>
              </a:rPr>
              <a:t> –  used to control query execution;</a:t>
            </a:r>
          </a:p>
          <a:p>
            <a:pPr marL="444500" indent="-436563" hangingPunct="1">
              <a:lnSpc>
                <a:spcPct val="100000"/>
              </a:lnSpc>
              <a:spcBef>
                <a:spcPts val="338"/>
              </a:spcBef>
              <a:spcAft>
                <a:spcPts val="288"/>
              </a:spcAft>
              <a:buClrTx/>
              <a:buSzPct val="45000"/>
              <a:buFontTx/>
              <a:buNone/>
            </a:pPr>
            <a:endParaRPr lang="en-US" altLang="uk-UA" sz="2200" dirty="0">
              <a:latin typeface="Segoe UI" panose="020B0502040204020203" pitchFamily="34" charset="0"/>
            </a:endParaRPr>
          </a:p>
        </p:txBody>
      </p:sp>
      <p:pic>
        <p:nvPicPr>
          <p:cNvPr id="7" name="Picture 2" descr="JPA Class Level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5936" y="3327781"/>
            <a:ext cx="5524500" cy="3267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63407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865632" y="390144"/>
            <a:ext cx="10640568" cy="511556"/>
          </a:xfrm>
        </p:spPr>
        <p:txBody>
          <a:bodyPr/>
          <a:lstStyle/>
          <a:p>
            <a:pPr>
              <a:spcBef>
                <a:spcPts val="600"/>
              </a:spcBef>
            </a:pPr>
            <a:r>
              <a:rPr lang="en-US" sz="2800" b="1" dirty="0" smtClean="0"/>
              <a:t>Entity manager settings</a:t>
            </a:r>
            <a:endParaRPr lang="en-US" sz="2800" b="1" dirty="0"/>
          </a:p>
        </p:txBody>
      </p:sp>
      <p:sp>
        <p:nvSpPr>
          <p:cNvPr id="5" name="Text Box 2"/>
          <p:cNvSpPr txBox="1">
            <a:spLocks noChangeArrowheads="1"/>
          </p:cNvSpPr>
          <p:nvPr/>
        </p:nvSpPr>
        <p:spPr bwMode="auto">
          <a:xfrm>
            <a:off x="865632" y="1207008"/>
            <a:ext cx="11326368" cy="4419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5000" rIns="90000" bIns="45000"/>
          <a:lstStyle>
            <a:lvl1pPr marL="230188">
              <a:tabLst>
                <a:tab pos="230188" algn="l"/>
                <a:tab pos="677863" algn="l"/>
                <a:tab pos="1127125" algn="l"/>
                <a:tab pos="1576388" algn="l"/>
                <a:tab pos="2025650" algn="l"/>
                <a:tab pos="2474913" algn="l"/>
                <a:tab pos="2924175" algn="l"/>
                <a:tab pos="3373438" algn="l"/>
                <a:tab pos="3822700" algn="l"/>
                <a:tab pos="4271963" algn="l"/>
                <a:tab pos="4721225" algn="l"/>
                <a:tab pos="5170488" algn="l"/>
                <a:tab pos="5619750" algn="l"/>
                <a:tab pos="6069013" algn="l"/>
                <a:tab pos="6518275" algn="l"/>
                <a:tab pos="6967538" algn="l"/>
                <a:tab pos="7416800" algn="l"/>
                <a:tab pos="7866063" algn="l"/>
                <a:tab pos="8315325" algn="l"/>
                <a:tab pos="8764588" algn="l"/>
                <a:tab pos="9213850" algn="l"/>
              </a:tabLst>
              <a:defRPr>
                <a:solidFill>
                  <a:srgbClr val="000000"/>
                </a:solidFill>
                <a:latin typeface="Arial" panose="020B0604020202020204" pitchFamily="34" charset="0"/>
                <a:ea typeface="Microsoft YaHei" panose="020B0503020204020204" pitchFamily="34" charset="-122"/>
              </a:defRPr>
            </a:lvl1pPr>
            <a:lvl2pPr>
              <a:tabLst>
                <a:tab pos="230188" algn="l"/>
                <a:tab pos="677863" algn="l"/>
                <a:tab pos="1127125" algn="l"/>
                <a:tab pos="1576388" algn="l"/>
                <a:tab pos="2025650" algn="l"/>
                <a:tab pos="2474913" algn="l"/>
                <a:tab pos="2924175" algn="l"/>
                <a:tab pos="3373438" algn="l"/>
                <a:tab pos="3822700" algn="l"/>
                <a:tab pos="4271963" algn="l"/>
                <a:tab pos="4721225" algn="l"/>
                <a:tab pos="5170488" algn="l"/>
                <a:tab pos="5619750" algn="l"/>
                <a:tab pos="6069013" algn="l"/>
                <a:tab pos="6518275" algn="l"/>
                <a:tab pos="6967538" algn="l"/>
                <a:tab pos="7416800" algn="l"/>
                <a:tab pos="7866063" algn="l"/>
                <a:tab pos="8315325" algn="l"/>
                <a:tab pos="8764588" algn="l"/>
                <a:tab pos="9213850" algn="l"/>
              </a:tabLst>
              <a:defRPr>
                <a:solidFill>
                  <a:srgbClr val="000000"/>
                </a:solidFill>
                <a:latin typeface="Arial" panose="020B0604020202020204" pitchFamily="34" charset="0"/>
                <a:ea typeface="Microsoft YaHei" panose="020B0503020204020204" pitchFamily="34" charset="-122"/>
              </a:defRPr>
            </a:lvl2pPr>
            <a:lvl3pPr>
              <a:tabLst>
                <a:tab pos="230188" algn="l"/>
                <a:tab pos="677863" algn="l"/>
                <a:tab pos="1127125" algn="l"/>
                <a:tab pos="1576388" algn="l"/>
                <a:tab pos="2025650" algn="l"/>
                <a:tab pos="2474913" algn="l"/>
                <a:tab pos="2924175" algn="l"/>
                <a:tab pos="3373438" algn="l"/>
                <a:tab pos="3822700" algn="l"/>
                <a:tab pos="4271963" algn="l"/>
                <a:tab pos="4721225" algn="l"/>
                <a:tab pos="5170488" algn="l"/>
                <a:tab pos="5619750" algn="l"/>
                <a:tab pos="6069013" algn="l"/>
                <a:tab pos="6518275" algn="l"/>
                <a:tab pos="6967538" algn="l"/>
                <a:tab pos="7416800" algn="l"/>
                <a:tab pos="7866063" algn="l"/>
                <a:tab pos="8315325" algn="l"/>
                <a:tab pos="8764588" algn="l"/>
                <a:tab pos="9213850" algn="l"/>
              </a:tabLst>
              <a:defRPr>
                <a:solidFill>
                  <a:srgbClr val="000000"/>
                </a:solidFill>
                <a:latin typeface="Arial" panose="020B0604020202020204" pitchFamily="34" charset="0"/>
                <a:ea typeface="Microsoft YaHei" panose="020B0503020204020204" pitchFamily="34" charset="-122"/>
              </a:defRPr>
            </a:lvl3pPr>
            <a:lvl4pPr>
              <a:tabLst>
                <a:tab pos="230188" algn="l"/>
                <a:tab pos="677863" algn="l"/>
                <a:tab pos="1127125" algn="l"/>
                <a:tab pos="1576388" algn="l"/>
                <a:tab pos="2025650" algn="l"/>
                <a:tab pos="2474913" algn="l"/>
                <a:tab pos="2924175" algn="l"/>
                <a:tab pos="3373438" algn="l"/>
                <a:tab pos="3822700" algn="l"/>
                <a:tab pos="4271963" algn="l"/>
                <a:tab pos="4721225" algn="l"/>
                <a:tab pos="5170488" algn="l"/>
                <a:tab pos="5619750" algn="l"/>
                <a:tab pos="6069013" algn="l"/>
                <a:tab pos="6518275" algn="l"/>
                <a:tab pos="6967538" algn="l"/>
                <a:tab pos="7416800" algn="l"/>
                <a:tab pos="7866063" algn="l"/>
                <a:tab pos="8315325" algn="l"/>
                <a:tab pos="8764588" algn="l"/>
                <a:tab pos="9213850" algn="l"/>
              </a:tabLst>
              <a:defRPr>
                <a:solidFill>
                  <a:srgbClr val="000000"/>
                </a:solidFill>
                <a:latin typeface="Arial" panose="020B0604020202020204" pitchFamily="34" charset="0"/>
                <a:ea typeface="Microsoft YaHei" panose="020B0503020204020204" pitchFamily="34" charset="-122"/>
              </a:defRPr>
            </a:lvl4pPr>
            <a:lvl5pPr>
              <a:tabLst>
                <a:tab pos="230188" algn="l"/>
                <a:tab pos="677863" algn="l"/>
                <a:tab pos="1127125" algn="l"/>
                <a:tab pos="1576388" algn="l"/>
                <a:tab pos="2025650" algn="l"/>
                <a:tab pos="2474913" algn="l"/>
                <a:tab pos="2924175" algn="l"/>
                <a:tab pos="3373438" algn="l"/>
                <a:tab pos="3822700" algn="l"/>
                <a:tab pos="4271963" algn="l"/>
                <a:tab pos="4721225" algn="l"/>
                <a:tab pos="5170488" algn="l"/>
                <a:tab pos="5619750" algn="l"/>
                <a:tab pos="6069013" algn="l"/>
                <a:tab pos="6518275" algn="l"/>
                <a:tab pos="6967538" algn="l"/>
                <a:tab pos="7416800" algn="l"/>
                <a:tab pos="7866063" algn="l"/>
                <a:tab pos="8315325" algn="l"/>
                <a:tab pos="8764588" algn="l"/>
                <a:tab pos="9213850" algn="l"/>
              </a:tabLst>
              <a:defRPr>
                <a:solidFill>
                  <a:srgbClr val="000000"/>
                </a:solidFill>
                <a:latin typeface="Arial" panose="020B0604020202020204" pitchFamily="34" charset="0"/>
                <a:ea typeface="Microsoft YaHei" panose="020B0503020204020204" pitchFamily="34" charset="-122"/>
              </a:defRPr>
            </a:lvl5pPr>
            <a:lvl6pPr marL="25146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30188" algn="l"/>
                <a:tab pos="677863" algn="l"/>
                <a:tab pos="1127125" algn="l"/>
                <a:tab pos="1576388" algn="l"/>
                <a:tab pos="2025650" algn="l"/>
                <a:tab pos="2474913" algn="l"/>
                <a:tab pos="2924175" algn="l"/>
                <a:tab pos="3373438" algn="l"/>
                <a:tab pos="3822700" algn="l"/>
                <a:tab pos="4271963" algn="l"/>
                <a:tab pos="4721225" algn="l"/>
                <a:tab pos="5170488" algn="l"/>
                <a:tab pos="5619750" algn="l"/>
                <a:tab pos="6069013" algn="l"/>
                <a:tab pos="6518275" algn="l"/>
                <a:tab pos="6967538" algn="l"/>
                <a:tab pos="7416800" algn="l"/>
                <a:tab pos="7866063" algn="l"/>
                <a:tab pos="8315325" algn="l"/>
                <a:tab pos="8764588" algn="l"/>
                <a:tab pos="9213850" algn="l"/>
              </a:tabLst>
              <a:defRPr>
                <a:solidFill>
                  <a:srgbClr val="000000"/>
                </a:solidFill>
                <a:latin typeface="Arial" panose="020B0604020202020204" pitchFamily="34" charset="0"/>
                <a:ea typeface="Microsoft YaHei" panose="020B0503020204020204" pitchFamily="34" charset="-122"/>
              </a:defRPr>
            </a:lvl6pPr>
            <a:lvl7pPr marL="29718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30188" algn="l"/>
                <a:tab pos="677863" algn="l"/>
                <a:tab pos="1127125" algn="l"/>
                <a:tab pos="1576388" algn="l"/>
                <a:tab pos="2025650" algn="l"/>
                <a:tab pos="2474913" algn="l"/>
                <a:tab pos="2924175" algn="l"/>
                <a:tab pos="3373438" algn="l"/>
                <a:tab pos="3822700" algn="l"/>
                <a:tab pos="4271963" algn="l"/>
                <a:tab pos="4721225" algn="l"/>
                <a:tab pos="5170488" algn="l"/>
                <a:tab pos="5619750" algn="l"/>
                <a:tab pos="6069013" algn="l"/>
                <a:tab pos="6518275" algn="l"/>
                <a:tab pos="6967538" algn="l"/>
                <a:tab pos="7416800" algn="l"/>
                <a:tab pos="7866063" algn="l"/>
                <a:tab pos="8315325" algn="l"/>
                <a:tab pos="8764588" algn="l"/>
                <a:tab pos="9213850" algn="l"/>
              </a:tabLst>
              <a:defRPr>
                <a:solidFill>
                  <a:srgbClr val="000000"/>
                </a:solidFill>
                <a:latin typeface="Arial" panose="020B0604020202020204" pitchFamily="34" charset="0"/>
                <a:ea typeface="Microsoft YaHei" panose="020B0503020204020204" pitchFamily="34" charset="-122"/>
              </a:defRPr>
            </a:lvl7pPr>
            <a:lvl8pPr marL="34290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30188" algn="l"/>
                <a:tab pos="677863" algn="l"/>
                <a:tab pos="1127125" algn="l"/>
                <a:tab pos="1576388" algn="l"/>
                <a:tab pos="2025650" algn="l"/>
                <a:tab pos="2474913" algn="l"/>
                <a:tab pos="2924175" algn="l"/>
                <a:tab pos="3373438" algn="l"/>
                <a:tab pos="3822700" algn="l"/>
                <a:tab pos="4271963" algn="l"/>
                <a:tab pos="4721225" algn="l"/>
                <a:tab pos="5170488" algn="l"/>
                <a:tab pos="5619750" algn="l"/>
                <a:tab pos="6069013" algn="l"/>
                <a:tab pos="6518275" algn="l"/>
                <a:tab pos="6967538" algn="l"/>
                <a:tab pos="7416800" algn="l"/>
                <a:tab pos="7866063" algn="l"/>
                <a:tab pos="8315325" algn="l"/>
                <a:tab pos="8764588" algn="l"/>
                <a:tab pos="9213850" algn="l"/>
              </a:tabLst>
              <a:defRPr>
                <a:solidFill>
                  <a:srgbClr val="000000"/>
                </a:solidFill>
                <a:latin typeface="Arial" panose="020B0604020202020204" pitchFamily="34" charset="0"/>
                <a:ea typeface="Microsoft YaHei" panose="020B0503020204020204" pitchFamily="34" charset="-122"/>
              </a:defRPr>
            </a:lvl8pPr>
            <a:lvl9pPr marL="3886200" indent="-228600" defTabSz="449263" fontAlgn="base" hangingPunct="0">
              <a:lnSpc>
                <a:spcPct val="93000"/>
              </a:lnSpc>
              <a:spcBef>
                <a:spcPct val="0"/>
              </a:spcBef>
              <a:spcAft>
                <a:spcPct val="0"/>
              </a:spcAft>
              <a:buClr>
                <a:srgbClr val="000000"/>
              </a:buClr>
              <a:buSzPct val="100000"/>
              <a:buFont typeface="Times New Roman" panose="02020603050405020304" pitchFamily="18" charset="0"/>
              <a:tabLst>
                <a:tab pos="230188" algn="l"/>
                <a:tab pos="677863" algn="l"/>
                <a:tab pos="1127125" algn="l"/>
                <a:tab pos="1576388" algn="l"/>
                <a:tab pos="2025650" algn="l"/>
                <a:tab pos="2474913" algn="l"/>
                <a:tab pos="2924175" algn="l"/>
                <a:tab pos="3373438" algn="l"/>
                <a:tab pos="3822700" algn="l"/>
                <a:tab pos="4271963" algn="l"/>
                <a:tab pos="4721225" algn="l"/>
                <a:tab pos="5170488" algn="l"/>
                <a:tab pos="5619750" algn="l"/>
                <a:tab pos="6069013" algn="l"/>
                <a:tab pos="6518275" algn="l"/>
                <a:tab pos="6967538" algn="l"/>
                <a:tab pos="7416800" algn="l"/>
                <a:tab pos="7866063" algn="l"/>
                <a:tab pos="8315325" algn="l"/>
                <a:tab pos="8764588" algn="l"/>
                <a:tab pos="9213850" algn="l"/>
              </a:tabLst>
              <a:defRPr>
                <a:solidFill>
                  <a:srgbClr val="000000"/>
                </a:solidFill>
                <a:latin typeface="Arial" panose="020B0604020202020204" pitchFamily="34" charset="0"/>
                <a:ea typeface="Microsoft YaHei" panose="020B0503020204020204" pitchFamily="34" charset="-122"/>
              </a:defRPr>
            </a:lvl9pPr>
          </a:lstStyle>
          <a:p>
            <a:pPr hangingPunct="1">
              <a:lnSpc>
                <a:spcPct val="100000"/>
              </a:lnSpc>
              <a:spcBef>
                <a:spcPts val="638"/>
              </a:spcBef>
              <a:spcAft>
                <a:spcPts val="1425"/>
              </a:spcAft>
              <a:buClrTx/>
              <a:buFontTx/>
              <a:buNone/>
            </a:pPr>
            <a:r>
              <a:rPr lang="en-US" altLang="uk-UA" sz="2200" dirty="0">
                <a:latin typeface="Segoe UI" panose="020B0502040204020203" pitchFamily="34" charset="0"/>
              </a:rPr>
              <a:t>Settings are stored in the file </a:t>
            </a:r>
            <a:r>
              <a:rPr lang="en-US" altLang="uk-UA" sz="2200" b="1" i="1" dirty="0">
                <a:latin typeface="Segoe UI" panose="020B0502040204020203" pitchFamily="34" charset="0"/>
              </a:rPr>
              <a:t>persistence.xml</a:t>
            </a:r>
            <a:r>
              <a:rPr lang="en-US" altLang="uk-UA" sz="2200" dirty="0">
                <a:latin typeface="Segoe UI" panose="020B0502040204020203" pitchFamily="34" charset="0"/>
              </a:rPr>
              <a:t> </a:t>
            </a:r>
            <a:br>
              <a:rPr lang="en-US" altLang="uk-UA" sz="2200" dirty="0">
                <a:latin typeface="Segoe UI" panose="020B0502040204020203" pitchFamily="34" charset="0"/>
              </a:rPr>
            </a:br>
            <a:r>
              <a:rPr lang="en-US" altLang="uk-UA" sz="2200" dirty="0">
                <a:latin typeface="Segoe UI" panose="020B0502040204020203" pitchFamily="34" charset="0"/>
              </a:rPr>
              <a:t>in the  folder META-INF.  </a:t>
            </a:r>
          </a:p>
          <a:p>
            <a:pPr hangingPunct="1">
              <a:lnSpc>
                <a:spcPct val="100000"/>
              </a:lnSpc>
              <a:spcBef>
                <a:spcPts val="638"/>
              </a:spcBef>
              <a:spcAft>
                <a:spcPts val="1425"/>
              </a:spcAft>
              <a:buClrTx/>
              <a:buFontTx/>
              <a:buNone/>
            </a:pPr>
            <a:r>
              <a:rPr lang="en-US" altLang="uk-UA" sz="2200" dirty="0">
                <a:latin typeface="Segoe UI" panose="020B0502040204020203" pitchFamily="34" charset="0"/>
              </a:rPr>
              <a:t>In this file: </a:t>
            </a:r>
          </a:p>
          <a:p>
            <a:pPr marL="701675" hangingPunct="1">
              <a:lnSpc>
                <a:spcPct val="100000"/>
              </a:lnSpc>
              <a:spcBef>
                <a:spcPts val="638"/>
              </a:spcBef>
              <a:spcAft>
                <a:spcPts val="1425"/>
              </a:spcAft>
              <a:buClr>
                <a:srgbClr val="32469A"/>
              </a:buClr>
            </a:pPr>
            <a:r>
              <a:rPr lang="en-US" altLang="uk-UA" sz="2200" dirty="0">
                <a:latin typeface="Segoe UI" panose="020B0502040204020203" pitchFamily="34" charset="0"/>
              </a:rPr>
              <a:t>determine the unit-name;</a:t>
            </a:r>
          </a:p>
          <a:p>
            <a:pPr marL="701675" hangingPunct="1">
              <a:lnSpc>
                <a:spcPct val="100000"/>
              </a:lnSpc>
              <a:spcBef>
                <a:spcPts val="638"/>
              </a:spcBef>
              <a:spcAft>
                <a:spcPts val="1425"/>
              </a:spcAft>
              <a:buClr>
                <a:srgbClr val="32469A"/>
              </a:buClr>
            </a:pPr>
            <a:r>
              <a:rPr lang="en-US" altLang="uk-UA" sz="2200" dirty="0">
                <a:latin typeface="Segoe UI" panose="020B0502040204020203" pitchFamily="34" charset="0"/>
              </a:rPr>
              <a:t>point provider (Hibernate, ...);</a:t>
            </a:r>
          </a:p>
          <a:p>
            <a:pPr marL="701675" hangingPunct="1">
              <a:lnSpc>
                <a:spcPct val="100000"/>
              </a:lnSpc>
              <a:spcBef>
                <a:spcPts val="638"/>
              </a:spcBef>
              <a:spcAft>
                <a:spcPts val="1425"/>
              </a:spcAft>
              <a:buClr>
                <a:srgbClr val="32469A"/>
              </a:buClr>
            </a:pPr>
            <a:r>
              <a:rPr lang="en-US" altLang="uk-UA" sz="2200" dirty="0">
                <a:latin typeface="Segoe UI" panose="020B0502040204020203" pitchFamily="34" charset="0"/>
              </a:rPr>
              <a:t>you can list the classes (entity) or through annotations;</a:t>
            </a:r>
          </a:p>
          <a:p>
            <a:pPr marL="701675" hangingPunct="1">
              <a:lnSpc>
                <a:spcPct val="100000"/>
              </a:lnSpc>
              <a:spcBef>
                <a:spcPts val="638"/>
              </a:spcBef>
              <a:spcAft>
                <a:spcPts val="1425"/>
              </a:spcAft>
              <a:buClr>
                <a:srgbClr val="32469A"/>
              </a:buClr>
            </a:pPr>
            <a:r>
              <a:rPr lang="en-US" altLang="uk-UA" sz="2200" dirty="0">
                <a:latin typeface="Segoe UI" panose="020B0502040204020203" pitchFamily="34" charset="0"/>
              </a:rPr>
              <a:t>properties – provider properties (connection to the database - </a:t>
            </a:r>
            <a:r>
              <a:rPr lang="en-US" altLang="uk-UA" sz="2200" dirty="0" err="1">
                <a:latin typeface="Segoe UI" panose="020B0502040204020203" pitchFamily="34" charset="0"/>
              </a:rPr>
              <a:t>url</a:t>
            </a:r>
            <a:r>
              <a:rPr lang="en-US" altLang="uk-UA" sz="2200" dirty="0">
                <a:latin typeface="Segoe UI" panose="020B0502040204020203" pitchFamily="34" charset="0"/>
              </a:rPr>
              <a:t>, login, password) </a:t>
            </a:r>
          </a:p>
          <a:p>
            <a:pPr marL="228600" indent="-220663" hangingPunct="1">
              <a:lnSpc>
                <a:spcPct val="100000"/>
              </a:lnSpc>
              <a:spcBef>
                <a:spcPts val="638"/>
              </a:spcBef>
              <a:spcAft>
                <a:spcPts val="1425"/>
              </a:spcAft>
              <a:buClrTx/>
              <a:buFontTx/>
              <a:buNone/>
            </a:pPr>
            <a:endParaRPr lang="en-US" altLang="uk-UA" sz="2200" dirty="0">
              <a:latin typeface="Segoe UI" panose="020B0502040204020203" pitchFamily="34" charset="0"/>
            </a:endParaRPr>
          </a:p>
        </p:txBody>
      </p:sp>
    </p:spTree>
    <p:extLst>
      <p:ext uri="{BB962C8B-B14F-4D97-AF65-F5344CB8AC3E}">
        <p14:creationId xmlns:p14="http://schemas.microsoft.com/office/powerpoint/2010/main" val="114301379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flipH="1">
            <a:off x="4901184" y="560832"/>
            <a:ext cx="4242816" cy="3779520"/>
          </a:xfrm>
        </p:spPr>
        <p:txBody>
          <a:bodyPr/>
          <a:lstStyle/>
          <a:p>
            <a:pPr>
              <a:spcBef>
                <a:spcPts val="600"/>
              </a:spcBef>
            </a:pPr>
            <a:r>
              <a:rPr lang="en-US" sz="2800" b="1" dirty="0" smtClean="0"/>
              <a:t>Example</a:t>
            </a:r>
            <a:endParaRPr lang="en-US" sz="2800" b="1" dirty="0"/>
          </a:p>
        </p:txBody>
      </p:sp>
    </p:spTree>
    <p:extLst>
      <p:ext uri="{BB962C8B-B14F-4D97-AF65-F5344CB8AC3E}">
        <p14:creationId xmlns:p14="http://schemas.microsoft.com/office/powerpoint/2010/main" val="41652879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r>
              <a:rPr lang="en-US" sz="2800" b="1" dirty="0" smtClean="0"/>
              <a:t>What is now</a:t>
            </a:r>
          </a:p>
        </p:txBody>
      </p:sp>
      <p:sp>
        <p:nvSpPr>
          <p:cNvPr id="13" name="Rectangle 10"/>
          <p:cNvSpPr>
            <a:spLocks noChangeArrowheads="1"/>
          </p:cNvSpPr>
          <p:nvPr/>
        </p:nvSpPr>
        <p:spPr bwMode="auto">
          <a:xfrm>
            <a:off x="678626" y="1899930"/>
            <a:ext cx="10954574" cy="25545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public</a:t>
            </a:r>
            <a:r>
              <a:rPr kumimoji="0" lang="uk-UA" altLang="uk-UA" sz="16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interface</a:t>
            </a:r>
            <a:r>
              <a:rPr kumimoji="0" lang="uk-UA" altLang="uk-UA" sz="16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EmployeeRepository</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extends</a:t>
            </a:r>
            <a:r>
              <a:rPr kumimoji="0" lang="uk-UA" altLang="uk-UA" sz="16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CrudRepository</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&lt;</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Employee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Long</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&gt; {</a:t>
            </a:r>
            <a:r>
              <a:rPr kumimoji="0" lang="uk-UA" altLang="uk-UA" sz="16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a:t>
            </a:r>
            <a:br>
              <a:rPr kumimoji="0" lang="uk-UA" altLang="uk-UA" sz="16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uk-UA" altLang="uk-UA" sz="16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
            </a:r>
            <a:br>
              <a:rPr kumimoji="0" lang="uk-UA" altLang="uk-UA" sz="16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uk-UA" altLang="uk-UA" sz="16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Employee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findByEmpNo</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String</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empNo</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List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&lt;</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Employee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&gt;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findByFullNameLike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String</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fullName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List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&lt;</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Employee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&gt;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findByHireDateGreaterThan</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Date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hireDate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endParaRPr kumimoji="0" lang="uk-UA" altLang="uk-UA" sz="1600" b="0" i="0" u="none" strike="noStrike" cap="none" normalizeH="0" baseline="0" dirty="0" smtClean="0">
              <a:ln>
                <a:noFill/>
              </a:ln>
              <a:solidFill>
                <a:schemeClr val="tx1"/>
              </a:solidFill>
              <a:effectLst/>
              <a:latin typeface="Arial" panose="020B0604020202020204" pitchFamily="34" charset="0"/>
            </a:endParaRPr>
          </a:p>
        </p:txBody>
      </p:sp>
      <p:pic>
        <p:nvPicPr>
          <p:cNvPr id="5122" name="Picture 2" descr="ÐÐ°ÑÑÐ¸Ð½ÐºÐ¸ Ð¿Ð¾ Ð·Ð°Ð¿ÑÐ¾ÑÑ Ð¼ÐµÐ¼ ÑÐ´Ð¾Ð²Ð¾Ð»ÑÑÑÐ²Ð¸Ðµ"/>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8488" y="2876010"/>
            <a:ext cx="5288280" cy="38670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764496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r>
              <a:rPr lang="en-US" sz="2800" b="1" dirty="0"/>
              <a:t>The Two Pillars of a Good Architecture</a:t>
            </a:r>
          </a:p>
        </p:txBody>
      </p:sp>
      <p:sp>
        <p:nvSpPr>
          <p:cNvPr id="7" name="Text Placeholder 3">
            <a:extLst>
              <a:ext uri="{FF2B5EF4-FFF2-40B4-BE49-F238E27FC236}">
                <a16:creationId xmlns:a16="http://schemas.microsoft.com/office/drawing/2014/main" id="{A6C19FF5-E087-4102-8E0C-10CD9C0BFCFD}"/>
              </a:ext>
            </a:extLst>
          </p:cNvPr>
          <p:cNvSpPr txBox="1">
            <a:spLocks/>
          </p:cNvSpPr>
          <p:nvPr/>
        </p:nvSpPr>
        <p:spPr>
          <a:xfrm>
            <a:off x="685800" y="1625600"/>
            <a:ext cx="10820400" cy="332740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pPr>
            <a:r>
              <a:rPr lang="en-US" b="1" dirty="0"/>
              <a:t>1. The Separation of Concerns (</a:t>
            </a:r>
            <a:r>
              <a:rPr lang="en-US" b="1" dirty="0" err="1"/>
              <a:t>SoC</a:t>
            </a:r>
            <a:r>
              <a:rPr lang="en-US" b="1" dirty="0"/>
              <a:t>) Principle</a:t>
            </a:r>
          </a:p>
          <a:p>
            <a:pPr>
              <a:spcBef>
                <a:spcPts val="600"/>
              </a:spcBef>
            </a:pPr>
            <a:r>
              <a:rPr lang="en-US" dirty="0"/>
              <a:t>Separation of concerns (</a:t>
            </a:r>
            <a:r>
              <a:rPr lang="en-US" dirty="0" err="1"/>
              <a:t>SoC</a:t>
            </a:r>
            <a:r>
              <a:rPr lang="en-US" dirty="0"/>
              <a:t>) is a design principle for separating a computer program into distinct sections, such that each section addresses a separate concern</a:t>
            </a:r>
            <a:r>
              <a:rPr lang="en-US" dirty="0" smtClean="0"/>
              <a:t>.</a:t>
            </a:r>
          </a:p>
          <a:p>
            <a:pPr>
              <a:spcBef>
                <a:spcPts val="600"/>
              </a:spcBef>
            </a:pPr>
            <a:endParaRPr lang="en-US" dirty="0"/>
          </a:p>
          <a:p>
            <a:pPr>
              <a:spcBef>
                <a:spcPts val="600"/>
              </a:spcBef>
            </a:pPr>
            <a:endParaRPr lang="en-US" dirty="0" smtClean="0"/>
          </a:p>
          <a:p>
            <a:pPr>
              <a:spcBef>
                <a:spcPts val="600"/>
              </a:spcBef>
            </a:pPr>
            <a:r>
              <a:rPr lang="en-US" b="1" dirty="0"/>
              <a:t>2. The Keep It Simple Stupid (KISS) principle</a:t>
            </a:r>
          </a:p>
          <a:p>
            <a:pPr>
              <a:spcBef>
                <a:spcPts val="600"/>
              </a:spcBef>
            </a:pPr>
            <a:r>
              <a:rPr lang="en-US" dirty="0"/>
              <a:t>Most systems work best if they are kept simple rather than made complicated; therefore simplicity should be a key goal in design and unnecessary complexity should be avoided.</a:t>
            </a:r>
            <a:endParaRPr lang="en-US" dirty="0" smtClean="0"/>
          </a:p>
        </p:txBody>
      </p:sp>
    </p:spTree>
    <p:extLst>
      <p:ext uri="{BB962C8B-B14F-4D97-AF65-F5344CB8AC3E}">
        <p14:creationId xmlns:p14="http://schemas.microsoft.com/office/powerpoint/2010/main" val="23849539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ource: Geek And Poke: Footprints - Licensed under CC 3.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556962"/>
            <a:ext cx="5059680" cy="6088482"/>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endParaRPr lang="en-US" sz="2800" b="1" dirty="0" smtClean="0"/>
          </a:p>
        </p:txBody>
      </p:sp>
      <p:sp>
        <p:nvSpPr>
          <p:cNvPr id="7" name="Text Placeholder 3">
            <a:extLst>
              <a:ext uri="{FF2B5EF4-FFF2-40B4-BE49-F238E27FC236}">
                <a16:creationId xmlns:a16="http://schemas.microsoft.com/office/drawing/2014/main" id="{A6C19FF5-E087-4102-8E0C-10CD9C0BFCFD}"/>
              </a:ext>
            </a:extLst>
          </p:cNvPr>
          <p:cNvSpPr txBox="1">
            <a:spLocks/>
          </p:cNvSpPr>
          <p:nvPr/>
        </p:nvSpPr>
        <p:spPr>
          <a:xfrm>
            <a:off x="685800" y="901700"/>
            <a:ext cx="10820400" cy="161290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pPr>
            <a:endParaRPr lang="en-US" dirty="0" smtClean="0"/>
          </a:p>
        </p:txBody>
      </p:sp>
    </p:spTree>
    <p:extLst>
      <p:ext uri="{BB962C8B-B14F-4D97-AF65-F5344CB8AC3E}">
        <p14:creationId xmlns:p14="http://schemas.microsoft.com/office/powerpoint/2010/main" val="32395793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r>
              <a:rPr lang="en-US" sz="2800" b="1" dirty="0" smtClean="0"/>
              <a:t>Concerns  of web application</a:t>
            </a:r>
            <a:endParaRPr lang="en-US" sz="2800" b="1" dirty="0"/>
          </a:p>
        </p:txBody>
      </p:sp>
      <p:sp>
        <p:nvSpPr>
          <p:cNvPr id="2" name="Rectangle 1"/>
          <p:cNvSpPr>
            <a:spLocks noChangeArrowheads="1"/>
          </p:cNvSpPr>
          <p:nvPr/>
        </p:nvSpPr>
        <p:spPr bwMode="auto">
          <a:xfrm>
            <a:off x="685800" y="1872913"/>
            <a:ext cx="10820400" cy="267765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dirty="0"/>
              <a:t>It needs to process the user’s input and return the correct response back to the user.</a:t>
            </a:r>
          </a:p>
          <a:p>
            <a:r>
              <a:rPr lang="en-US" sz="2400" dirty="0"/>
              <a:t>It needs an exception handling mechanism that provides reasonable error messages to the user.</a:t>
            </a:r>
          </a:p>
          <a:p>
            <a:r>
              <a:rPr lang="en-US" sz="2400" dirty="0"/>
              <a:t>It needs a transaction management strategy.</a:t>
            </a:r>
          </a:p>
          <a:p>
            <a:r>
              <a:rPr lang="en-US" sz="2400" dirty="0"/>
              <a:t>It needs to handle both authentication and authorization.</a:t>
            </a:r>
          </a:p>
          <a:p>
            <a:r>
              <a:rPr lang="en-US" sz="2400" dirty="0"/>
              <a:t>It needs to implement the business logic of the application.</a:t>
            </a:r>
          </a:p>
          <a:p>
            <a:r>
              <a:rPr lang="en-US" sz="2400" dirty="0"/>
              <a:t>It needs to communicate with the used data storage and other external resources.</a:t>
            </a:r>
          </a:p>
        </p:txBody>
      </p:sp>
    </p:spTree>
    <p:extLst>
      <p:ext uri="{BB962C8B-B14F-4D97-AF65-F5344CB8AC3E}">
        <p14:creationId xmlns:p14="http://schemas.microsoft.com/office/powerpoint/2010/main" val="32625384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r>
              <a:rPr lang="en-US" sz="2800" b="1" dirty="0" smtClean="0"/>
              <a:t>Web layers</a:t>
            </a:r>
          </a:p>
        </p:txBody>
      </p:sp>
      <p:pic>
        <p:nvPicPr>
          <p:cNvPr id="8198" name="Picture 6" descr="https://www.petrikainulainen.net/wp-content/uploads/spring-web-application-layer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2075" y="1460500"/>
            <a:ext cx="5889625" cy="4371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373947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endParaRPr lang="en-US" sz="2800" b="1" dirty="0" smtClean="0"/>
          </a:p>
        </p:txBody>
      </p:sp>
      <p:sp>
        <p:nvSpPr>
          <p:cNvPr id="7" name="Text Placeholder 3">
            <a:extLst>
              <a:ext uri="{FF2B5EF4-FFF2-40B4-BE49-F238E27FC236}">
                <a16:creationId xmlns:a16="http://schemas.microsoft.com/office/drawing/2014/main" id="{A6C19FF5-E087-4102-8E0C-10CD9C0BFCFD}"/>
              </a:ext>
            </a:extLst>
          </p:cNvPr>
          <p:cNvSpPr txBox="1">
            <a:spLocks/>
          </p:cNvSpPr>
          <p:nvPr/>
        </p:nvSpPr>
        <p:spPr>
          <a:xfrm>
            <a:off x="685800" y="901700"/>
            <a:ext cx="10820400" cy="161290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pPr>
            <a:endParaRPr lang="en-US" dirty="0" smtClean="0"/>
          </a:p>
        </p:txBody>
      </p:sp>
      <p:sp>
        <p:nvSpPr>
          <p:cNvPr id="2" name="Rectangle 1"/>
          <p:cNvSpPr>
            <a:spLocks noChangeArrowheads="1"/>
          </p:cNvSpPr>
          <p:nvPr/>
        </p:nvSpPr>
        <p:spPr bwMode="auto">
          <a:xfrm>
            <a:off x="685800" y="1419303"/>
            <a:ext cx="10248900" cy="470898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000" b="1" dirty="0"/>
              <a:t>The web layer</a:t>
            </a:r>
            <a:r>
              <a:rPr lang="en-US" sz="2000" dirty="0"/>
              <a:t> is the uppermost layer of a web application. It is responsible of processing user’s input and returning the correct response back to the user. The web layer must also handle the exceptions thrown by the other layers. Because the web layer is the entry point of our application, it must take care of authentication and act as a first line of defense against unauthorized users</a:t>
            </a:r>
            <a:r>
              <a:rPr lang="en-US" sz="2000" dirty="0" smtClean="0"/>
              <a:t>.</a:t>
            </a:r>
          </a:p>
          <a:p>
            <a:endParaRPr lang="en-US" sz="2000" dirty="0"/>
          </a:p>
          <a:p>
            <a:r>
              <a:rPr lang="en-US" sz="2000" b="1" dirty="0"/>
              <a:t>The service layer</a:t>
            </a:r>
            <a:r>
              <a:rPr lang="en-US" sz="2000" dirty="0"/>
              <a:t> resides below the web layer. It acts as a transaction boundary and contains both application and infrastructure services. The </a:t>
            </a:r>
            <a:r>
              <a:rPr lang="en-US" sz="2000" b="1" dirty="0"/>
              <a:t>application services</a:t>
            </a:r>
            <a:r>
              <a:rPr lang="en-US" sz="2000" dirty="0"/>
              <a:t> provides the public API of the service layer. They also act as a transaction boundary and are responsible of authorization. The </a:t>
            </a:r>
            <a:r>
              <a:rPr lang="en-US" sz="2000" b="1" dirty="0"/>
              <a:t>infrastructure services</a:t>
            </a:r>
            <a:r>
              <a:rPr lang="en-US" sz="2000" dirty="0"/>
              <a:t> contain the “plumbing code” that communicates with external resources such as file systems, databases, or email servers. Often these methods are used by more than a one application service</a:t>
            </a:r>
            <a:r>
              <a:rPr lang="en-US" sz="2000" dirty="0" smtClean="0"/>
              <a:t>.</a:t>
            </a:r>
          </a:p>
          <a:p>
            <a:endParaRPr lang="en-US" sz="2000" dirty="0"/>
          </a:p>
          <a:p>
            <a:r>
              <a:rPr lang="en-US" sz="2000" b="1" dirty="0"/>
              <a:t>The repository layer</a:t>
            </a:r>
            <a:r>
              <a:rPr lang="en-US" sz="2000" dirty="0"/>
              <a:t> is the lowest layer of a web application. It is responsible of communicating with the used data storage.</a:t>
            </a:r>
          </a:p>
        </p:txBody>
      </p:sp>
    </p:spTree>
    <p:extLst>
      <p:ext uri="{BB962C8B-B14F-4D97-AF65-F5344CB8AC3E}">
        <p14:creationId xmlns:p14="http://schemas.microsoft.com/office/powerpoint/2010/main" val="14960361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r>
              <a:rPr lang="en-US" sz="2800" b="1" dirty="0" smtClean="0"/>
              <a:t>ORM</a:t>
            </a:r>
          </a:p>
        </p:txBody>
      </p:sp>
      <p:sp>
        <p:nvSpPr>
          <p:cNvPr id="7" name="Text Placeholder 3">
            <a:extLst>
              <a:ext uri="{FF2B5EF4-FFF2-40B4-BE49-F238E27FC236}">
                <a16:creationId xmlns:a16="http://schemas.microsoft.com/office/drawing/2014/main" id="{A6C19FF5-E087-4102-8E0C-10CD9C0BFCFD}"/>
              </a:ext>
            </a:extLst>
          </p:cNvPr>
          <p:cNvSpPr txBox="1">
            <a:spLocks/>
          </p:cNvSpPr>
          <p:nvPr/>
        </p:nvSpPr>
        <p:spPr>
          <a:xfrm>
            <a:off x="685800" y="901700"/>
            <a:ext cx="10820400" cy="161290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pPr>
            <a:endParaRPr lang="en-US" dirty="0" smtClean="0"/>
          </a:p>
        </p:txBody>
      </p:sp>
      <p:sp>
        <p:nvSpPr>
          <p:cNvPr id="8" name="Text Placeholder 3">
            <a:extLst>
              <a:ext uri="{FF2B5EF4-FFF2-40B4-BE49-F238E27FC236}">
                <a16:creationId xmlns:a16="http://schemas.microsoft.com/office/drawing/2014/main" id="{A6C19FF5-E087-4102-8E0C-10CD9C0BFCFD}"/>
              </a:ext>
            </a:extLst>
          </p:cNvPr>
          <p:cNvSpPr txBox="1">
            <a:spLocks/>
          </p:cNvSpPr>
          <p:nvPr/>
        </p:nvSpPr>
        <p:spPr>
          <a:xfrm>
            <a:off x="1219200" y="1054100"/>
            <a:ext cx="10185400" cy="171450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pPr>
            <a:r>
              <a:rPr lang="en-US" sz="2400" dirty="0"/>
              <a:t>Object-Relational Mapping (ORM) is a technique for mapping between </a:t>
            </a:r>
            <a:r>
              <a:rPr lang="en-US" sz="2400" dirty="0" smtClean="0"/>
              <a:t>object-oriented </a:t>
            </a:r>
            <a:r>
              <a:rPr lang="en-US" sz="2400" dirty="0"/>
              <a:t>systems and relational databases. This creates, in effect, a "virtual object database" that can be used from within the programming language.</a:t>
            </a:r>
            <a:endParaRPr lang="en-US" sz="2400" dirty="0" smtClean="0"/>
          </a:p>
        </p:txBody>
      </p:sp>
      <p:pic>
        <p:nvPicPr>
          <p:cNvPr id="1028" name="Picture 4" descr="object relational mapp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6304" y="2921000"/>
            <a:ext cx="9339391" cy="2565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70573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576072" y="342900"/>
            <a:ext cx="10820400" cy="558800"/>
          </a:xfrm>
        </p:spPr>
        <p:txBody>
          <a:bodyPr/>
          <a:lstStyle/>
          <a:p>
            <a:pPr>
              <a:spcBef>
                <a:spcPts val="600"/>
              </a:spcBef>
            </a:pPr>
            <a:r>
              <a:rPr lang="en-US" sz="2800" b="1" dirty="0" smtClean="0"/>
              <a:t>Advantages and disadvantages of ORM</a:t>
            </a:r>
          </a:p>
        </p:txBody>
      </p:sp>
      <p:sp>
        <p:nvSpPr>
          <p:cNvPr id="2" name="Rectangle 1"/>
          <p:cNvSpPr>
            <a:spLocks noChangeArrowheads="1"/>
          </p:cNvSpPr>
          <p:nvPr/>
        </p:nvSpPr>
        <p:spPr bwMode="auto">
          <a:xfrm>
            <a:off x="749557" y="1359066"/>
            <a:ext cx="9829543" cy="432426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sz="2000" dirty="0" smtClean="0">
                <a:latin typeface="Open Sans" panose="020B0604020202020204" charset="0"/>
                <a:ea typeface="Open Sans" panose="020B0604020202020204" charset="0"/>
                <a:cs typeface="Open Sans" panose="020B0604020202020204" charset="0"/>
              </a:rPr>
              <a:t>+ ORM </a:t>
            </a:r>
            <a:r>
              <a:rPr lang="en-US" sz="2000" dirty="0">
                <a:latin typeface="Open Sans" panose="020B0604020202020204" charset="0"/>
                <a:ea typeface="Open Sans" panose="020B0604020202020204" charset="0"/>
                <a:cs typeface="Open Sans" panose="020B0604020202020204" charset="0"/>
              </a:rPr>
              <a:t>frees the programmer from dealing with simple repetitive database </a:t>
            </a:r>
            <a:r>
              <a:rPr lang="en-US" sz="2000" dirty="0" smtClean="0">
                <a:latin typeface="Open Sans" panose="020B0604020202020204" charset="0"/>
                <a:ea typeface="Open Sans" panose="020B0604020202020204" charset="0"/>
                <a:cs typeface="Open Sans" panose="020B0604020202020204" charset="0"/>
              </a:rPr>
              <a:t>   queries.</a:t>
            </a:r>
          </a:p>
          <a:p>
            <a:pPr lvl="0" eaLnBrk="0" fontAlgn="base" hangingPunct="0">
              <a:spcBef>
                <a:spcPct val="0"/>
              </a:spcBef>
              <a:spcAft>
                <a:spcPct val="0"/>
              </a:spcAft>
            </a:pPr>
            <a:r>
              <a:rPr lang="en-US" sz="2000" dirty="0" smtClean="0">
                <a:latin typeface="Open Sans" panose="020B0604020202020204" charset="0"/>
                <a:ea typeface="Open Sans" panose="020B0604020202020204" charset="0"/>
                <a:cs typeface="Open Sans" panose="020B0604020202020204" charset="0"/>
              </a:rPr>
              <a:t>+ </a:t>
            </a:r>
            <a:r>
              <a:rPr lang="en-US" sz="2000" dirty="0">
                <a:latin typeface="Open Sans" panose="020B0604020202020204" charset="0"/>
                <a:ea typeface="Open Sans" panose="020B0604020202020204" charset="0"/>
                <a:cs typeface="Open Sans" panose="020B0604020202020204" charset="0"/>
              </a:rPr>
              <a:t>Automatically mapping the database to business objects lets programmers focus more on business problems and less with data storage</a:t>
            </a:r>
            <a:r>
              <a:rPr lang="en-US" sz="2000" dirty="0" smtClean="0">
                <a:latin typeface="Open Sans" panose="020B0604020202020204" charset="0"/>
                <a:ea typeface="Open Sans" panose="020B0604020202020204" charset="0"/>
                <a:cs typeface="Open Sans" panose="020B0604020202020204" charset="0"/>
              </a:rPr>
              <a:t>.</a:t>
            </a:r>
          </a:p>
          <a:p>
            <a:pPr lvl="0" eaLnBrk="0" fontAlgn="base" hangingPunct="0">
              <a:spcBef>
                <a:spcPct val="0"/>
              </a:spcBef>
              <a:spcAft>
                <a:spcPct val="0"/>
              </a:spcAft>
            </a:pPr>
            <a:r>
              <a:rPr lang="en-US" sz="2000" dirty="0" smtClean="0">
                <a:latin typeface="Open Sans" panose="020B0604020202020204" charset="0"/>
                <a:ea typeface="Open Sans" panose="020B0604020202020204" charset="0"/>
                <a:cs typeface="Open Sans" panose="020B0604020202020204" charset="0"/>
              </a:rPr>
              <a:t>+ </a:t>
            </a:r>
            <a:r>
              <a:rPr lang="en-US" sz="2000" dirty="0">
                <a:latin typeface="Open Sans" panose="020B0604020202020204" charset="0"/>
                <a:ea typeface="Open Sans" panose="020B0604020202020204" charset="0"/>
                <a:cs typeface="Open Sans" panose="020B0604020202020204" charset="0"/>
              </a:rPr>
              <a:t>The mapping process can aid in data verification and security before reaching the database. </a:t>
            </a:r>
            <a:endParaRPr lang="en-US" sz="2000" dirty="0" smtClean="0">
              <a:latin typeface="Open Sans" panose="020B0604020202020204" charset="0"/>
              <a:ea typeface="Open Sans" panose="020B0604020202020204" charset="0"/>
              <a:cs typeface="Open Sans" panose="020B0604020202020204" charset="0"/>
            </a:endParaRPr>
          </a:p>
          <a:p>
            <a:pPr lvl="0" eaLnBrk="0" fontAlgn="base" hangingPunct="0">
              <a:spcBef>
                <a:spcPct val="0"/>
              </a:spcBef>
              <a:spcAft>
                <a:spcPct val="0"/>
              </a:spcAft>
            </a:pPr>
            <a:r>
              <a:rPr lang="en-US" sz="2000" dirty="0" smtClean="0">
                <a:latin typeface="Open Sans" panose="020B0604020202020204" charset="0"/>
                <a:ea typeface="Open Sans" panose="020B0604020202020204" charset="0"/>
                <a:cs typeface="Open Sans" panose="020B0604020202020204" charset="0"/>
              </a:rPr>
              <a:t>+ </a:t>
            </a:r>
            <a:r>
              <a:rPr lang="en-US" sz="2000" dirty="0">
                <a:latin typeface="Open Sans" panose="020B0604020202020204" charset="0"/>
                <a:ea typeface="Open Sans" panose="020B0604020202020204" charset="0"/>
                <a:cs typeface="Open Sans" panose="020B0604020202020204" charset="0"/>
              </a:rPr>
              <a:t>ORM can provide a caching layer above the database</a:t>
            </a:r>
            <a:r>
              <a:rPr lang="en-US" sz="2000" dirty="0" smtClean="0">
                <a:latin typeface="Open Sans" panose="020B0604020202020204" charset="0"/>
                <a:ea typeface="Open Sans" panose="020B0604020202020204" charset="0"/>
                <a:cs typeface="Open Sans" panose="020B0604020202020204" charset="0"/>
              </a:rPr>
              <a:t>.</a:t>
            </a:r>
          </a:p>
          <a:p>
            <a:pPr lvl="0" eaLnBrk="0" fontAlgn="base" hangingPunct="0">
              <a:spcBef>
                <a:spcPct val="0"/>
              </a:spcBef>
              <a:spcAft>
                <a:spcPct val="0"/>
              </a:spcAft>
            </a:pPr>
            <a:endParaRPr kumimoji="0" lang="en-US" altLang="ru-RU" sz="2000" b="0" i="0" u="none" strike="noStrike" cap="none" normalizeH="0" baseline="0" dirty="0" smtClean="0">
              <a:ln>
                <a:noFill/>
              </a:ln>
              <a:solidFill>
                <a:schemeClr val="tx1"/>
              </a:solidFill>
              <a:effectLst/>
              <a:latin typeface="Open Sans" panose="020B0604020202020204" charset="0"/>
              <a:ea typeface="Open Sans" panose="020B0604020202020204" charset="0"/>
              <a:cs typeface="Open Sans" panose="020B0604020202020204" charset="0"/>
            </a:endParaRPr>
          </a:p>
          <a:p>
            <a:pPr>
              <a:spcBef>
                <a:spcPts val="600"/>
              </a:spcBef>
            </a:pPr>
            <a:r>
              <a:rPr lang="en-US" sz="2000" dirty="0">
                <a:latin typeface="Open Sans" panose="020B0604020202020204" charset="0"/>
                <a:ea typeface="Open Sans" panose="020B0604020202020204" charset="0"/>
                <a:cs typeface="Open Sans" panose="020B0604020202020204" charset="0"/>
              </a:rPr>
              <a:t> </a:t>
            </a:r>
            <a:r>
              <a:rPr lang="en-US" sz="2000" dirty="0" smtClean="0">
                <a:latin typeface="Open Sans" panose="020B0604020202020204" charset="0"/>
                <a:ea typeface="Open Sans" panose="020B0604020202020204" charset="0"/>
                <a:cs typeface="Open Sans" panose="020B0604020202020204" charset="0"/>
              </a:rPr>
              <a:t>- ORM </a:t>
            </a:r>
            <a:r>
              <a:rPr lang="en-US" sz="2000" dirty="0">
                <a:latin typeface="Open Sans" panose="020B0604020202020204" charset="0"/>
                <a:ea typeface="Open Sans" panose="020B0604020202020204" charset="0"/>
                <a:cs typeface="Open Sans" panose="020B0604020202020204" charset="0"/>
              </a:rPr>
              <a:t>adds a least one small layer of application code, potentially increasing </a:t>
            </a:r>
            <a:r>
              <a:rPr lang="en-US" sz="2000" dirty="0" smtClean="0">
                <a:latin typeface="Open Sans" panose="020B0604020202020204" charset="0"/>
                <a:ea typeface="Open Sans" panose="020B0604020202020204" charset="0"/>
                <a:cs typeface="Open Sans" panose="020B0604020202020204" charset="0"/>
              </a:rPr>
              <a:t>      processing </a:t>
            </a:r>
            <a:r>
              <a:rPr lang="en-US" sz="2000" dirty="0">
                <a:latin typeface="Open Sans" panose="020B0604020202020204" charset="0"/>
                <a:ea typeface="Open Sans" panose="020B0604020202020204" charset="0"/>
                <a:cs typeface="Open Sans" panose="020B0604020202020204" charset="0"/>
              </a:rPr>
              <a:t>overhead. </a:t>
            </a:r>
          </a:p>
          <a:p>
            <a:pPr>
              <a:spcBef>
                <a:spcPts val="600"/>
              </a:spcBef>
            </a:pPr>
            <a:r>
              <a:rPr lang="en-US" sz="2000" dirty="0" smtClean="0">
                <a:latin typeface="Open Sans" panose="020B0604020202020204" charset="0"/>
                <a:ea typeface="Open Sans" panose="020B0604020202020204" charset="0"/>
                <a:cs typeface="Open Sans" panose="020B0604020202020204" charset="0"/>
              </a:rPr>
              <a:t>- </a:t>
            </a:r>
            <a:r>
              <a:rPr lang="en-US" sz="2000" dirty="0">
                <a:latin typeface="Open Sans" panose="020B0604020202020204" charset="0"/>
                <a:ea typeface="Open Sans" panose="020B0604020202020204" charset="0"/>
                <a:cs typeface="Open Sans" panose="020B0604020202020204" charset="0"/>
              </a:rPr>
              <a:t>ORM can load related business objects on demand. </a:t>
            </a:r>
          </a:p>
          <a:p>
            <a:pPr>
              <a:spcBef>
                <a:spcPts val="600"/>
              </a:spcBef>
            </a:pPr>
            <a:r>
              <a:rPr lang="en-US" sz="2000" dirty="0" smtClean="0">
                <a:latin typeface="Open Sans" panose="020B0604020202020204" charset="0"/>
                <a:ea typeface="Open Sans" panose="020B0604020202020204" charset="0"/>
                <a:cs typeface="Open Sans" panose="020B0604020202020204" charset="0"/>
              </a:rPr>
              <a:t>- </a:t>
            </a:r>
            <a:r>
              <a:rPr lang="en-US" sz="2000" dirty="0">
                <a:latin typeface="Open Sans" panose="020B0604020202020204" charset="0"/>
                <a:ea typeface="Open Sans" panose="020B0604020202020204" charset="0"/>
                <a:cs typeface="Open Sans" panose="020B0604020202020204" charset="0"/>
              </a:rPr>
              <a:t>An ORM system's design might dictate certain database design decisions.</a:t>
            </a:r>
          </a:p>
          <a:p>
            <a:pPr lvl="0" eaLnBrk="0" fontAlgn="base" hangingPunct="0">
              <a:spcBef>
                <a:spcPct val="0"/>
              </a:spcBef>
              <a:spcAft>
                <a:spcPct val="0"/>
              </a:spcAft>
            </a:pPr>
            <a:endParaRPr kumimoji="0" lang="ru-RU" altLang="ru-RU" sz="2000" b="0" i="0" u="none" strike="noStrike" cap="none" normalizeH="0" baseline="0" dirty="0" smtClean="0">
              <a:ln>
                <a:noFill/>
              </a:ln>
              <a:solidFill>
                <a:schemeClr val="tx1"/>
              </a:solidFill>
              <a:effectLst/>
              <a:latin typeface="Open Sans" panose="020B0604020202020204" charset="0"/>
              <a:ea typeface="Open Sans" panose="020B0604020202020204" charset="0"/>
              <a:cs typeface="Open Sans" panose="020B0604020202020204" charset="0"/>
            </a:endParaRPr>
          </a:p>
        </p:txBody>
      </p:sp>
    </p:spTree>
    <p:extLst>
      <p:ext uri="{BB962C8B-B14F-4D97-AF65-F5344CB8AC3E}">
        <p14:creationId xmlns:p14="http://schemas.microsoft.com/office/powerpoint/2010/main" val="15453684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r>
              <a:rPr lang="en-US" sz="2800" b="1" dirty="0" smtClean="0"/>
              <a:t>Architecture</a:t>
            </a:r>
          </a:p>
        </p:txBody>
      </p:sp>
      <p:sp>
        <p:nvSpPr>
          <p:cNvPr id="7" name="Text Placeholder 3">
            <a:extLst>
              <a:ext uri="{FF2B5EF4-FFF2-40B4-BE49-F238E27FC236}">
                <a16:creationId xmlns:a16="http://schemas.microsoft.com/office/drawing/2014/main" id="{A6C19FF5-E087-4102-8E0C-10CD9C0BFCFD}"/>
              </a:ext>
            </a:extLst>
          </p:cNvPr>
          <p:cNvSpPr txBox="1">
            <a:spLocks/>
          </p:cNvSpPr>
          <p:nvPr/>
        </p:nvSpPr>
        <p:spPr>
          <a:xfrm>
            <a:off x="685800" y="901700"/>
            <a:ext cx="10820400" cy="161290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pPr>
            <a:endParaRPr lang="en-US" dirty="0" smtClean="0"/>
          </a:p>
        </p:txBody>
      </p:sp>
      <p:pic>
        <p:nvPicPr>
          <p:cNvPr id="3" name="Рисунок 2"/>
          <p:cNvPicPr>
            <a:picLocks noChangeAspect="1"/>
          </p:cNvPicPr>
          <p:nvPr/>
        </p:nvPicPr>
        <p:blipFill>
          <a:blip r:embed="rId2"/>
          <a:stretch>
            <a:fillRect/>
          </a:stretch>
        </p:blipFill>
        <p:spPr>
          <a:xfrm>
            <a:off x="4145280" y="342900"/>
            <a:ext cx="3364991" cy="6217103"/>
          </a:xfrm>
          <a:prstGeom prst="rect">
            <a:avLst/>
          </a:prstGeom>
        </p:spPr>
      </p:pic>
    </p:spTree>
    <p:extLst>
      <p:ext uri="{BB962C8B-B14F-4D97-AF65-F5344CB8AC3E}">
        <p14:creationId xmlns:p14="http://schemas.microsoft.com/office/powerpoint/2010/main" val="29754760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r>
              <a:rPr lang="en-US" sz="2800" b="1" dirty="0" smtClean="0"/>
              <a:t>What was before</a:t>
            </a:r>
          </a:p>
        </p:txBody>
      </p:sp>
      <p:sp>
        <p:nvSpPr>
          <p:cNvPr id="7" name="Text Placeholder 3">
            <a:extLst>
              <a:ext uri="{FF2B5EF4-FFF2-40B4-BE49-F238E27FC236}">
                <a16:creationId xmlns:a16="http://schemas.microsoft.com/office/drawing/2014/main" id="{A6C19FF5-E087-4102-8E0C-10CD9C0BFCFD}"/>
              </a:ext>
            </a:extLst>
          </p:cNvPr>
          <p:cNvSpPr txBox="1">
            <a:spLocks/>
          </p:cNvSpPr>
          <p:nvPr/>
        </p:nvSpPr>
        <p:spPr>
          <a:xfrm>
            <a:off x="7181288" y="5412746"/>
            <a:ext cx="4931337" cy="73507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pPr>
            <a:endParaRPr lang="en-US" dirty="0" smtClean="0"/>
          </a:p>
        </p:txBody>
      </p:sp>
      <p:sp>
        <p:nvSpPr>
          <p:cNvPr id="5" name="Rectangle 4"/>
          <p:cNvSpPr>
            <a:spLocks noChangeArrowheads="1"/>
          </p:cNvSpPr>
          <p:nvPr/>
        </p:nvSpPr>
        <p:spPr bwMode="auto">
          <a:xfrm>
            <a:off x="508001" y="710620"/>
            <a:ext cx="9118600" cy="57554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public</a:t>
            </a:r>
            <a:r>
              <a:rPr kumimoji="0" lang="uk-UA" altLang="uk-UA" sz="16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List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getEmployees</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try</a:t>
            </a:r>
            <a:r>
              <a:rPr kumimoji="0" lang="uk-UA" altLang="uk-UA" sz="16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Class.</a:t>
            </a:r>
            <a:r>
              <a:rPr kumimoji="0" lang="uk-UA" altLang="uk-UA" sz="1600" b="0" i="1"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forName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uk-UA" altLang="uk-UA" sz="16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com.mysql.jdbc.Driver</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catch</a:t>
            </a:r>
            <a:r>
              <a:rPr kumimoji="0" lang="uk-UA" altLang="uk-UA" sz="16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ClassNotFoundException</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e) {</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e.printStackTrace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Connection</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connection</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null</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try</a:t>
            </a:r>
            <a:r>
              <a:rPr kumimoji="0" lang="uk-UA" altLang="uk-UA" sz="16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connection</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DriverManager.</a:t>
            </a:r>
            <a:r>
              <a:rPr kumimoji="0" lang="uk-UA" altLang="uk-UA" sz="1600" b="0" i="1"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getConnection</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uk-UA" altLang="uk-UA" sz="16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jdbc:mysql</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://localhost:3306/</a:t>
            </a:r>
            <a:r>
              <a:rPr kumimoji="0" lang="uk-UA" altLang="uk-UA" sz="16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v_paziuk</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uk-UA" altLang="uk-UA" sz="16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root</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uk-UA" altLang="uk-UA" sz="16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root</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Statement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stmt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null</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stmt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connection.createStatement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ResultSet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rs</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null</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if</a:t>
            </a:r>
            <a:r>
              <a:rPr kumimoji="0" lang="uk-UA" altLang="uk-UA" sz="16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stmt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null</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rs</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stmt.executeQuery</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uk-UA" altLang="uk-UA" sz="16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select</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 </a:t>
            </a:r>
            <a:r>
              <a:rPr kumimoji="0" lang="uk-UA" altLang="uk-UA" sz="1600" b="0" i="1"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 </a:t>
            </a:r>
            <a:r>
              <a:rPr kumimoji="0" lang="uk-UA" altLang="uk-UA" sz="16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from</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 </a:t>
            </a:r>
            <a:r>
              <a:rPr kumimoji="0" lang="uk-UA" altLang="uk-UA" sz="16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employees</a:t>
            </a:r>
            <a:r>
              <a:rPr kumimoji="0" lang="uk-UA" altLang="uk-UA" sz="16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while</a:t>
            </a:r>
            <a:r>
              <a:rPr kumimoji="0" lang="uk-UA" altLang="uk-UA" sz="16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rs.next</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a:t>
            </a:r>
            <a:br>
              <a:rPr kumimoji="0" lang="uk-UA" altLang="uk-UA" sz="16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uk-UA" altLang="uk-UA" sz="16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connection.close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uk-UA" altLang="uk-UA" sz="16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catch</a:t>
            </a:r>
            <a:r>
              <a:rPr kumimoji="0" lang="uk-UA" altLang="uk-UA" sz="16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SQLException</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e) {</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uk-UA" altLang="uk-UA" sz="16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e.printStackTrace</a:t>
            </a: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uk-UA" altLang="uk-UA" sz="16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endParaRPr kumimoji="0" lang="uk-UA" altLang="uk-UA" sz="1600" b="0" i="0" u="none" strike="noStrike" cap="none" normalizeH="0" baseline="0" dirty="0" smtClean="0">
              <a:ln>
                <a:noFill/>
              </a:ln>
              <a:solidFill>
                <a:schemeClr val="tx1"/>
              </a:solidFill>
              <a:effectLst/>
              <a:latin typeface="Arial" panose="020B0604020202020204" pitchFamily="34" charset="0"/>
            </a:endParaRPr>
          </a:p>
        </p:txBody>
      </p:sp>
      <p:pic>
        <p:nvPicPr>
          <p:cNvPr id="3074" name="Picture 2" descr="ÐÐ¾ÑÐ¾Ð¶ÐµÐµ Ð¸Ð·Ð¾Ð±ÑÐ°Ð¶ÐµÐ½Ð¸Ðµ"/>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1245" y="4483099"/>
            <a:ext cx="5010712" cy="25274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21364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r>
              <a:rPr lang="en-US" sz="2800" b="1" dirty="0" smtClean="0"/>
              <a:t>Fetch using ORM</a:t>
            </a:r>
          </a:p>
        </p:txBody>
      </p:sp>
      <p:sp>
        <p:nvSpPr>
          <p:cNvPr id="7" name="Text Placeholder 3">
            <a:extLst>
              <a:ext uri="{FF2B5EF4-FFF2-40B4-BE49-F238E27FC236}">
                <a16:creationId xmlns:a16="http://schemas.microsoft.com/office/drawing/2014/main" id="{A6C19FF5-E087-4102-8E0C-10CD9C0BFCFD}"/>
              </a:ext>
            </a:extLst>
          </p:cNvPr>
          <p:cNvSpPr txBox="1">
            <a:spLocks/>
          </p:cNvSpPr>
          <p:nvPr/>
        </p:nvSpPr>
        <p:spPr>
          <a:xfrm>
            <a:off x="685800" y="901700"/>
            <a:ext cx="10820400" cy="161290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pPr>
            <a:endParaRPr lang="en-US" dirty="0" smtClean="0"/>
          </a:p>
        </p:txBody>
      </p:sp>
      <p:sp>
        <p:nvSpPr>
          <p:cNvPr id="4" name="Прямокутник 3"/>
          <p:cNvSpPr/>
          <p:nvPr/>
        </p:nvSpPr>
        <p:spPr>
          <a:xfrm>
            <a:off x="685800" y="1780032"/>
            <a:ext cx="11506200" cy="1200329"/>
          </a:xfrm>
          <a:prstGeom prst="rect">
            <a:avLst/>
          </a:prstGeom>
        </p:spPr>
        <p:txBody>
          <a:bodyPr wrap="square">
            <a:spAutoFit/>
          </a:bodyPr>
          <a:lstStyle/>
          <a:p>
            <a:pPr lvl="0" eaLnBrk="0" fontAlgn="base" hangingPunct="0">
              <a:spcBef>
                <a:spcPct val="0"/>
              </a:spcBef>
              <a:spcAft>
                <a:spcPct val="0"/>
              </a:spcAft>
            </a:pPr>
            <a:r>
              <a:rPr lang="uk-UA" altLang="uk-UA" sz="2400" dirty="0" err="1">
                <a:solidFill>
                  <a:srgbClr val="212529"/>
                </a:solidFill>
                <a:latin typeface="SFMono-Regular"/>
              </a:rPr>
              <a:t>Session</a:t>
            </a:r>
            <a:r>
              <a:rPr lang="uk-UA" altLang="uk-UA" sz="2400" dirty="0">
                <a:solidFill>
                  <a:srgbClr val="212529"/>
                </a:solidFill>
                <a:latin typeface="SFMono-Regular"/>
              </a:rPr>
              <a:t> </a:t>
            </a:r>
            <a:r>
              <a:rPr lang="uk-UA" altLang="uk-UA" sz="2400" dirty="0" err="1">
                <a:solidFill>
                  <a:srgbClr val="212529"/>
                </a:solidFill>
                <a:latin typeface="SFMono-Regular"/>
              </a:rPr>
              <a:t>session</a:t>
            </a:r>
            <a:r>
              <a:rPr lang="uk-UA" altLang="uk-UA" sz="2400" dirty="0">
                <a:solidFill>
                  <a:srgbClr val="212529"/>
                </a:solidFill>
                <a:latin typeface="SFMono-Regular"/>
              </a:rPr>
              <a:t> = </a:t>
            </a:r>
            <a:r>
              <a:rPr lang="uk-UA" altLang="uk-UA" sz="2400" dirty="0" err="1">
                <a:solidFill>
                  <a:srgbClr val="212529"/>
                </a:solidFill>
                <a:latin typeface="SFMono-Regular"/>
              </a:rPr>
              <a:t>sessionFactory.openSession</a:t>
            </a:r>
            <a:r>
              <a:rPr lang="uk-UA" altLang="uk-UA" sz="2400" dirty="0">
                <a:solidFill>
                  <a:srgbClr val="212529"/>
                </a:solidFill>
                <a:latin typeface="SFMono-Regular"/>
              </a:rPr>
              <a:t>();</a:t>
            </a:r>
          </a:p>
          <a:p>
            <a:pPr lvl="0" eaLnBrk="0" fontAlgn="base" hangingPunct="0">
              <a:spcBef>
                <a:spcPct val="0"/>
              </a:spcBef>
              <a:spcAft>
                <a:spcPct val="0"/>
              </a:spcAft>
            </a:pPr>
            <a:r>
              <a:rPr lang="uk-UA" altLang="uk-UA" sz="2400" dirty="0">
                <a:solidFill>
                  <a:srgbClr val="212529"/>
                </a:solidFill>
                <a:latin typeface="SFMono-Regular"/>
              </a:rPr>
              <a:t> (</a:t>
            </a:r>
            <a:r>
              <a:rPr lang="uk-UA" altLang="uk-UA" sz="2400" dirty="0" err="1">
                <a:solidFill>
                  <a:srgbClr val="0000FF"/>
                </a:solidFill>
                <a:latin typeface="SFMono-Regular"/>
              </a:rPr>
              <a:t>List</a:t>
            </a:r>
            <a:r>
              <a:rPr lang="uk-UA" altLang="uk-UA" sz="2400" dirty="0">
                <a:solidFill>
                  <a:srgbClr val="212529"/>
                </a:solidFill>
                <a:latin typeface="SFMono-Regular"/>
              </a:rPr>
              <a:t>&lt;</a:t>
            </a:r>
            <a:r>
              <a:rPr lang="uk-UA" altLang="uk-UA" sz="2400" dirty="0" err="1">
                <a:solidFill>
                  <a:srgbClr val="212529"/>
                </a:solidFill>
                <a:latin typeface="SFMono-Regular"/>
              </a:rPr>
              <a:t>Employee</a:t>
            </a:r>
            <a:r>
              <a:rPr lang="uk-UA" altLang="uk-UA" sz="2400" dirty="0">
                <a:solidFill>
                  <a:srgbClr val="212529"/>
                </a:solidFill>
                <a:latin typeface="SFMono-Regular"/>
              </a:rPr>
              <a:t>&gt;)</a:t>
            </a:r>
            <a:r>
              <a:rPr lang="uk-UA" altLang="uk-UA" sz="2400" dirty="0" err="1">
                <a:solidFill>
                  <a:srgbClr val="212529"/>
                </a:solidFill>
                <a:latin typeface="SFMono-Regular"/>
              </a:rPr>
              <a:t>session.createSQLQuery</a:t>
            </a:r>
            <a:r>
              <a:rPr lang="uk-UA" altLang="uk-UA" sz="2400" dirty="0">
                <a:solidFill>
                  <a:srgbClr val="212529"/>
                </a:solidFill>
                <a:latin typeface="SFMono-Regular"/>
              </a:rPr>
              <a:t>(</a:t>
            </a:r>
            <a:r>
              <a:rPr lang="uk-UA" altLang="uk-UA" sz="2400" dirty="0">
                <a:solidFill>
                  <a:srgbClr val="025969"/>
                </a:solidFill>
                <a:latin typeface="SFMono-Regular"/>
              </a:rPr>
              <a:t>"SELECT * </a:t>
            </a:r>
            <a:r>
              <a:rPr lang="uk-UA" altLang="uk-UA" sz="2400" dirty="0" smtClean="0">
                <a:solidFill>
                  <a:srgbClr val="025969"/>
                </a:solidFill>
                <a:latin typeface="SFMono-Regular"/>
              </a:rPr>
              <a:t>FROM</a:t>
            </a:r>
            <a:r>
              <a:rPr lang="en-US" altLang="uk-UA" sz="2400" dirty="0" smtClean="0">
                <a:solidFill>
                  <a:srgbClr val="025969"/>
                </a:solidFill>
                <a:latin typeface="SFMono-Regular"/>
              </a:rPr>
              <a:t> </a:t>
            </a:r>
            <a:r>
              <a:rPr lang="uk-UA" altLang="uk-UA" sz="2400" dirty="0" err="1">
                <a:solidFill>
                  <a:srgbClr val="025969"/>
                </a:solidFill>
                <a:latin typeface="SFMono-Regular"/>
              </a:rPr>
              <a:t>Employee</a:t>
            </a:r>
            <a:r>
              <a:rPr lang="uk-UA" altLang="uk-UA" sz="2400" dirty="0" smtClean="0">
                <a:solidFill>
                  <a:srgbClr val="025969"/>
                </a:solidFill>
                <a:latin typeface="SFMono-Regular"/>
              </a:rPr>
              <a:t>"</a:t>
            </a:r>
            <a:r>
              <a:rPr lang="uk-UA" altLang="uk-UA" sz="2400" dirty="0" smtClean="0">
                <a:solidFill>
                  <a:srgbClr val="212529"/>
                </a:solidFill>
                <a:latin typeface="SFMono-Regular"/>
              </a:rPr>
              <a:t>)</a:t>
            </a:r>
            <a:r>
              <a:rPr lang="en-US" altLang="uk-UA" sz="2400" dirty="0" smtClean="0">
                <a:solidFill>
                  <a:srgbClr val="212529"/>
                </a:solidFill>
                <a:latin typeface="SFMono-Regular"/>
              </a:rPr>
              <a:t>                     </a:t>
            </a:r>
            <a:r>
              <a:rPr lang="uk-UA" altLang="uk-UA" sz="2400" dirty="0" smtClean="0">
                <a:solidFill>
                  <a:srgbClr val="025969"/>
                </a:solidFill>
                <a:latin typeface="SFMono-Regular"/>
              </a:rPr>
              <a:t> </a:t>
            </a:r>
            <a:r>
              <a:rPr lang="en-US" altLang="uk-UA" sz="2400" dirty="0" smtClean="0">
                <a:solidFill>
                  <a:srgbClr val="025969"/>
                </a:solidFill>
                <a:latin typeface="SFMono-Regular"/>
              </a:rPr>
              <a:t>   	.</a:t>
            </a:r>
            <a:r>
              <a:rPr lang="uk-UA" altLang="uk-UA" sz="2400" dirty="0" err="1" smtClean="0">
                <a:solidFill>
                  <a:srgbClr val="212529"/>
                </a:solidFill>
                <a:latin typeface="SFMono-Regular"/>
              </a:rPr>
              <a:t>addEntity</a:t>
            </a:r>
            <a:r>
              <a:rPr lang="uk-UA" altLang="uk-UA" sz="2400" dirty="0" smtClean="0">
                <a:solidFill>
                  <a:srgbClr val="212529"/>
                </a:solidFill>
                <a:latin typeface="SFMono-Regular"/>
              </a:rPr>
              <a:t>(</a:t>
            </a:r>
            <a:r>
              <a:rPr lang="uk-UA" altLang="uk-UA" sz="2400" dirty="0" err="1" smtClean="0">
                <a:solidFill>
                  <a:srgbClr val="212529"/>
                </a:solidFill>
                <a:latin typeface="SFMono-Regular"/>
              </a:rPr>
              <a:t>Employee.</a:t>
            </a:r>
            <a:r>
              <a:rPr lang="uk-UA" altLang="uk-UA" sz="2400" dirty="0" err="1" smtClean="0">
                <a:solidFill>
                  <a:srgbClr val="0000FF"/>
                </a:solidFill>
                <a:latin typeface="SFMono-Regular"/>
              </a:rPr>
              <a:t>class</a:t>
            </a:r>
            <a:r>
              <a:rPr lang="uk-UA" altLang="uk-UA" sz="2400" dirty="0">
                <a:solidFill>
                  <a:srgbClr val="212529"/>
                </a:solidFill>
                <a:latin typeface="SFMono-Regular"/>
              </a:rPr>
              <a:t>).</a:t>
            </a:r>
            <a:r>
              <a:rPr lang="uk-UA" altLang="uk-UA" sz="2400" dirty="0" err="1">
                <a:solidFill>
                  <a:srgbClr val="212529"/>
                </a:solidFill>
                <a:latin typeface="SFMono-Regular"/>
              </a:rPr>
              <a:t>list</a:t>
            </a:r>
            <a:r>
              <a:rPr lang="uk-UA" altLang="uk-UA" sz="2400" dirty="0">
                <a:solidFill>
                  <a:srgbClr val="212529"/>
                </a:solidFill>
                <a:latin typeface="SFMono-Regular"/>
              </a:rPr>
              <a:t>();</a:t>
            </a:r>
            <a:r>
              <a:rPr lang="uk-UA" altLang="uk-UA" sz="2400" dirty="0"/>
              <a:t> </a:t>
            </a:r>
            <a:endParaRPr lang="uk-UA" altLang="uk-UA" sz="2400" dirty="0">
              <a:latin typeface="Arial" panose="020B0604020202020204" pitchFamily="34" charset="0"/>
            </a:endParaRPr>
          </a:p>
        </p:txBody>
      </p:sp>
    </p:spTree>
    <p:extLst>
      <p:ext uri="{BB962C8B-B14F-4D97-AF65-F5344CB8AC3E}">
        <p14:creationId xmlns:p14="http://schemas.microsoft.com/office/powerpoint/2010/main" val="40627425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r>
              <a:rPr lang="en-US" sz="2800" b="1" dirty="0" smtClean="0"/>
              <a:t>What is persistence</a:t>
            </a:r>
            <a:r>
              <a:rPr lang="uk-UA" sz="2800" b="1" dirty="0" smtClean="0"/>
              <a:t>?</a:t>
            </a:r>
            <a:endParaRPr lang="en-US" b="1" dirty="0"/>
          </a:p>
        </p:txBody>
      </p:sp>
      <p:sp>
        <p:nvSpPr>
          <p:cNvPr id="7" name="Text Placeholder 3">
            <a:extLst>
              <a:ext uri="{FF2B5EF4-FFF2-40B4-BE49-F238E27FC236}">
                <a16:creationId xmlns:a16="http://schemas.microsoft.com/office/drawing/2014/main" id="{A6C19FF5-E087-4102-8E0C-10CD9C0BFCFD}"/>
              </a:ext>
            </a:extLst>
          </p:cNvPr>
          <p:cNvSpPr txBox="1">
            <a:spLocks/>
          </p:cNvSpPr>
          <p:nvPr/>
        </p:nvSpPr>
        <p:spPr>
          <a:xfrm>
            <a:off x="914400" y="1840992"/>
            <a:ext cx="10424160" cy="2340864"/>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pPr>
            <a:r>
              <a:rPr lang="en-US" dirty="0" smtClean="0"/>
              <a:t>     </a:t>
            </a:r>
            <a:r>
              <a:rPr lang="en-US" sz="2400" dirty="0" smtClean="0"/>
              <a:t>Persistence in computer science, is an adjective describing data that outlives the process that created it. Java persistence could be defined as storing anything to any level of persistence using the Java.</a:t>
            </a:r>
          </a:p>
        </p:txBody>
      </p:sp>
      <p:sp>
        <p:nvSpPr>
          <p:cNvPr id="2" name="Rectangle 1"/>
          <p:cNvSpPr>
            <a:spLocks noChangeArrowheads="1"/>
          </p:cNvSpPr>
          <p:nvPr/>
        </p:nvSpPr>
        <p:spPr bwMode="auto">
          <a:xfrm>
            <a:off x="685800" y="3674020"/>
            <a:ext cx="8547100" cy="40011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endParaRPr kumimoji="0" lang="ru-RU" altLang="ru-RU" sz="20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710938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r>
              <a:rPr lang="en-US" sz="2800" b="1" dirty="0" smtClean="0"/>
              <a:t>Java Persistence API</a:t>
            </a:r>
          </a:p>
        </p:txBody>
      </p:sp>
      <p:sp>
        <p:nvSpPr>
          <p:cNvPr id="7" name="Text Placeholder 3">
            <a:extLst>
              <a:ext uri="{FF2B5EF4-FFF2-40B4-BE49-F238E27FC236}">
                <a16:creationId xmlns:a16="http://schemas.microsoft.com/office/drawing/2014/main" id="{A6C19FF5-E087-4102-8E0C-10CD9C0BFCFD}"/>
              </a:ext>
            </a:extLst>
          </p:cNvPr>
          <p:cNvSpPr txBox="1">
            <a:spLocks/>
          </p:cNvSpPr>
          <p:nvPr/>
        </p:nvSpPr>
        <p:spPr>
          <a:xfrm>
            <a:off x="685800" y="1028700"/>
            <a:ext cx="10820400" cy="210820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JPA(Java Persistence API) is a specification that provides guidelines to implement an ORM tool, like Hibernate. It is only a specification and can not provide any concrete </a:t>
            </a:r>
            <a:r>
              <a:rPr lang="en-US" dirty="0" smtClean="0"/>
              <a:t>functionality to </a:t>
            </a:r>
            <a:r>
              <a:rPr lang="en-US" dirty="0"/>
              <a:t>your application. Its only purpose is to provide a set of rules and guidelines that can be followed by JPA implementation vendors such as </a:t>
            </a:r>
            <a:r>
              <a:rPr lang="en-US" dirty="0" smtClean="0"/>
              <a:t>Hibernate</a:t>
            </a:r>
            <a:r>
              <a:rPr lang="en-US" dirty="0"/>
              <a:t>, </a:t>
            </a:r>
            <a:r>
              <a:rPr lang="en-US" dirty="0" err="1"/>
              <a:t>iBATIS</a:t>
            </a:r>
            <a:r>
              <a:rPr lang="en-US" dirty="0"/>
              <a:t>, Eclipse link etc. to create an ORM implementation in a standardized manner.</a:t>
            </a:r>
            <a:endParaRPr lang="en-US" dirty="0" smtClean="0"/>
          </a:p>
        </p:txBody>
      </p:sp>
      <p:pic>
        <p:nvPicPr>
          <p:cNvPr id="7170" name="Picture 2" descr="ÐÐ°ÑÑÐ¸Ð½ÐºÐ¸ Ð¿Ð¾ Ð·Ð°Ð¿ÑÐ¾ÑÑ jpa what i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2499" y="2882900"/>
            <a:ext cx="6588125" cy="34440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88828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A6C19FF5-E087-4102-8E0C-10CD9C0BFCFD}"/>
              </a:ext>
            </a:extLst>
          </p:cNvPr>
          <p:cNvSpPr>
            <a:spLocks noGrp="1"/>
          </p:cNvSpPr>
          <p:nvPr>
            <p:ph type="body" sz="quarter" idx="10"/>
          </p:nvPr>
        </p:nvSpPr>
        <p:spPr>
          <a:xfrm>
            <a:off x="685800" y="342900"/>
            <a:ext cx="10820400" cy="558800"/>
          </a:xfrm>
        </p:spPr>
        <p:txBody>
          <a:bodyPr/>
          <a:lstStyle/>
          <a:p>
            <a:pPr>
              <a:spcBef>
                <a:spcPts val="600"/>
              </a:spcBef>
            </a:pPr>
            <a:endParaRPr lang="en-US" sz="2800" dirty="0"/>
          </a:p>
        </p:txBody>
      </p:sp>
      <p:sp>
        <p:nvSpPr>
          <p:cNvPr id="7" name="Text Placeholder 3">
            <a:extLst>
              <a:ext uri="{FF2B5EF4-FFF2-40B4-BE49-F238E27FC236}">
                <a16:creationId xmlns:a16="http://schemas.microsoft.com/office/drawing/2014/main" id="{A6C19FF5-E087-4102-8E0C-10CD9C0BFCFD}"/>
              </a:ext>
            </a:extLst>
          </p:cNvPr>
          <p:cNvSpPr txBox="1">
            <a:spLocks/>
          </p:cNvSpPr>
          <p:nvPr/>
        </p:nvSpPr>
        <p:spPr>
          <a:xfrm>
            <a:off x="685800" y="901700"/>
            <a:ext cx="10820400" cy="43180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600"/>
              </a:spcBef>
            </a:pPr>
            <a:r>
              <a:rPr lang="en-US" dirty="0"/>
              <a:t>Quoting </a:t>
            </a:r>
            <a:r>
              <a:rPr lang="en-US" b="1" dirty="0" smtClean="0"/>
              <a:t> Spring Data JPA’s</a:t>
            </a:r>
            <a:r>
              <a:rPr lang="en-US" dirty="0"/>
              <a:t> documentation:</a:t>
            </a:r>
            <a:endParaRPr lang="en-US" dirty="0" smtClean="0"/>
          </a:p>
        </p:txBody>
      </p:sp>
      <p:sp>
        <p:nvSpPr>
          <p:cNvPr id="2" name="Rectangle 1"/>
          <p:cNvSpPr>
            <a:spLocks noChangeArrowheads="1"/>
          </p:cNvSpPr>
          <p:nvPr/>
        </p:nvSpPr>
        <p:spPr bwMode="auto">
          <a:xfrm>
            <a:off x="685800" y="1748598"/>
            <a:ext cx="10617200" cy="25545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fontAlgn="base"/>
            <a:r>
              <a:rPr lang="en-US" sz="2000" dirty="0"/>
              <a:t>Implementing a data access layer of an application has been cumbersome for quite a while. Too much boilerplate code had to be written. Domain classes were anemic and haven't been designed in a real object oriented or domain driven manner</a:t>
            </a:r>
            <a:r>
              <a:rPr lang="en-US" sz="2000" dirty="0" smtClean="0"/>
              <a:t>.</a:t>
            </a:r>
          </a:p>
          <a:p>
            <a:pPr fontAlgn="base"/>
            <a:endParaRPr lang="en-US" sz="2000" dirty="0"/>
          </a:p>
          <a:p>
            <a:pPr fontAlgn="base"/>
            <a:r>
              <a:rPr lang="en-US" sz="2000" dirty="0"/>
              <a:t>Using both of these technologies makes developers life a lot easier regarding rich domain model's persistence. Nevertheless the amount of boilerplate code to implement repositories, especially is still quite high. So the goal of the repository abstraction of Spring Data is to reduce the effort to implement data access layers for various persistence stores significantly.</a:t>
            </a:r>
          </a:p>
        </p:txBody>
      </p:sp>
    </p:spTree>
    <p:extLst>
      <p:ext uri="{BB962C8B-B14F-4D97-AF65-F5344CB8AC3E}">
        <p14:creationId xmlns:p14="http://schemas.microsoft.com/office/powerpoint/2010/main" val="1847764810"/>
      </p:ext>
    </p:extLst>
  </p:cSld>
  <p:clrMapOvr>
    <a:masterClrMapping/>
  </p:clrMapOvr>
  <p:timing>
    <p:tnLst>
      <p:par>
        <p:cTn id="1" dur="indefinite" restart="never" nodeType="tmRoot"/>
      </p:par>
    </p:tnLst>
  </p:timing>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Custom 1">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444DEE5D-51F1-4029-8FDB-DB417F7B394A}"/>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0103479C-70CD-40C7-BA0E-A151EE336BC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3A1340B-3A1B-4156-ADE3-51DF6C2C795D}">
  <ds:schemaRefs>
    <ds:schemaRef ds:uri="http://schemas.microsoft.com/office/2006/documentManagement/types"/>
    <ds:schemaRef ds:uri="http://purl.org/dc/elements/1.1/"/>
    <ds:schemaRef ds:uri="835f28f2-30f1-4728-84d2-86d96e143488"/>
    <ds:schemaRef ds:uri="http://purl.org/dc/dcmitype/"/>
    <ds:schemaRef ds:uri="http://schemas.microsoft.com/office/infopath/2007/PartnerControls"/>
    <ds:schemaRef ds:uri="341e6018-ac0a-4dfb-8409-db9e0d25502e"/>
    <ds:schemaRef ds:uri="http://purl.org/dc/terms/"/>
    <ds:schemaRef ds:uri="http://schemas.openxmlformats.org/package/2006/metadata/core-propertie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296B3B9E-03D8-4766-BF45-6129617CF02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SoftServeTemplate_Black</Template>
  <TotalTime>4346</TotalTime>
  <Words>592</Words>
  <Application>Microsoft Office PowerPoint</Application>
  <PresentationFormat>Широкий екран</PresentationFormat>
  <Paragraphs>67</Paragraphs>
  <Slides>19</Slides>
  <Notes>0</Notes>
  <HiddenSlides>0</HiddenSlides>
  <MMClips>0</MMClips>
  <ScaleCrop>false</ScaleCrop>
  <HeadingPairs>
    <vt:vector size="6" baseType="variant">
      <vt:variant>
        <vt:lpstr>Використані шрифти</vt:lpstr>
      </vt:variant>
      <vt:variant>
        <vt:i4>8</vt:i4>
      </vt:variant>
      <vt:variant>
        <vt:lpstr>Тема</vt:lpstr>
      </vt:variant>
      <vt:variant>
        <vt:i4>2</vt:i4>
      </vt:variant>
      <vt:variant>
        <vt:lpstr>Заголовки слайдів</vt:lpstr>
      </vt:variant>
      <vt:variant>
        <vt:i4>19</vt:i4>
      </vt:variant>
    </vt:vector>
  </HeadingPairs>
  <TitlesOfParts>
    <vt:vector size="29" baseType="lpstr">
      <vt:lpstr>SFMono-Regular</vt:lpstr>
      <vt:lpstr>Open Sans</vt:lpstr>
      <vt:lpstr>Microsoft YaHei</vt:lpstr>
      <vt:lpstr>Calibri</vt:lpstr>
      <vt:lpstr>Segoe UI</vt:lpstr>
      <vt:lpstr>Proxima Nova Black</vt:lpstr>
      <vt:lpstr>Courier New</vt:lpstr>
      <vt:lpstr>Arial</vt:lpstr>
      <vt:lpstr>DARK THEME</vt:lpstr>
      <vt:lpstr>LIGHT-THEME</vt:lpstr>
      <vt:lpstr>ORM. JPA. LAYERED ARCHITECTURE</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lpstr>Презентація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Liubov Koliasa</dc:creator>
  <cp:lastModifiedBy>Volodymyr Paziuk</cp:lastModifiedBy>
  <cp:revision>79</cp:revision>
  <dcterms:created xsi:type="dcterms:W3CDTF">2018-12-11T16:43:22Z</dcterms:created>
  <dcterms:modified xsi:type="dcterms:W3CDTF">2019-04-03T11:44:30Z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